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 id="2147483768" r:id="rId2"/>
    <p:sldMasterId id="2147483780" r:id="rId3"/>
    <p:sldMasterId id="2147483798" r:id="rId4"/>
  </p:sldMasterIdLst>
  <p:notesMasterIdLst>
    <p:notesMasterId r:id="rId37"/>
  </p:notesMasterIdLst>
  <p:sldIdLst>
    <p:sldId id="258" r:id="rId5"/>
    <p:sldId id="257" r:id="rId6"/>
    <p:sldId id="259" r:id="rId7"/>
    <p:sldId id="297" r:id="rId8"/>
    <p:sldId id="260" r:id="rId9"/>
    <p:sldId id="277" r:id="rId10"/>
    <p:sldId id="278" r:id="rId11"/>
    <p:sldId id="279" r:id="rId12"/>
    <p:sldId id="280" r:id="rId13"/>
    <p:sldId id="281" r:id="rId14"/>
    <p:sldId id="262" r:id="rId15"/>
    <p:sldId id="283" r:id="rId16"/>
    <p:sldId id="284" r:id="rId17"/>
    <p:sldId id="286" r:id="rId18"/>
    <p:sldId id="287" r:id="rId19"/>
    <p:sldId id="285" r:id="rId20"/>
    <p:sldId id="263" r:id="rId21"/>
    <p:sldId id="288" r:id="rId22"/>
    <p:sldId id="289" r:id="rId23"/>
    <p:sldId id="290" r:id="rId24"/>
    <p:sldId id="291" r:id="rId25"/>
    <p:sldId id="292" r:id="rId26"/>
    <p:sldId id="293" r:id="rId27"/>
    <p:sldId id="264" r:id="rId28"/>
    <p:sldId id="265" r:id="rId29"/>
    <p:sldId id="266" r:id="rId30"/>
    <p:sldId id="268" r:id="rId31"/>
    <p:sldId id="269" r:id="rId32"/>
    <p:sldId id="296" r:id="rId33"/>
    <p:sldId id="271" r:id="rId34"/>
    <p:sldId id="272" r:id="rId35"/>
    <p:sldId id="273"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09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2" d="100"/>
          <a:sy n="42" d="100"/>
        </p:scale>
        <p:origin x="1158" y="3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B92FB309-0F7E-4397-A074-683E54353F5A}" type="datetimeFigureOut">
              <a:rPr lang="fa-IR" smtClean="0"/>
              <a:t>1445/04/26</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4A55DBCE-07FB-4C39-885C-E769A0EB5D88}" type="slidenum">
              <a:rPr lang="fa-IR" smtClean="0"/>
              <a:t>‹#›</a:t>
            </a:fld>
            <a:endParaRPr lang="fa-IR"/>
          </a:p>
        </p:txBody>
      </p:sp>
    </p:spTree>
    <p:extLst>
      <p:ext uri="{BB962C8B-B14F-4D97-AF65-F5344CB8AC3E}">
        <p14:creationId xmlns:p14="http://schemas.microsoft.com/office/powerpoint/2010/main" val="5808304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7EDED6-312A-4940-8A1C-BF40192486A6}" type="slidenum">
              <a:rPr lang="en-US">
                <a:solidFill>
                  <a:prstClr val="black"/>
                </a:solidFill>
              </a:rPr>
              <a:pPr/>
              <a:t>6</a:t>
            </a:fld>
            <a:endParaRPr lang="en-US">
              <a:solidFill>
                <a:prstClr val="black"/>
              </a:solidFill>
            </a:endParaRPr>
          </a:p>
        </p:txBody>
      </p:sp>
      <p:sp>
        <p:nvSpPr>
          <p:cNvPr id="125954" name="Rectangle 2"/>
          <p:cNvSpPr>
            <a:spLocks noGrp="1" noRot="1" noChangeAspect="1" noChangeArrowheads="1" noTextEdit="1"/>
          </p:cNvSpPr>
          <p:nvPr>
            <p:ph type="sldImg"/>
          </p:nvPr>
        </p:nvSpPr>
        <p:spPr>
          <a:xfrm>
            <a:off x="1143000" y="685800"/>
            <a:ext cx="4572000" cy="3429000"/>
          </a:xfrm>
          <a:ln/>
        </p:spPr>
      </p:sp>
      <p:sp>
        <p:nvSpPr>
          <p:cNvPr id="12595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036339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DFF966-CAD4-4FEE-8CB2-BE07531567CB}" type="slidenum">
              <a:rPr lang="en-US"/>
              <a:pPr/>
              <a:t>7</a:t>
            </a:fld>
            <a:endParaRPr lang="en-US"/>
          </a:p>
        </p:txBody>
      </p:sp>
      <p:sp>
        <p:nvSpPr>
          <p:cNvPr id="122882" name="Rectangle 2"/>
          <p:cNvSpPr>
            <a:spLocks noGrp="1" noRot="1" noChangeAspect="1" noChangeArrowheads="1" noTextEdit="1"/>
          </p:cNvSpPr>
          <p:nvPr>
            <p:ph type="sldImg"/>
          </p:nvPr>
        </p:nvSpPr>
        <p:spPr>
          <a:xfrm>
            <a:off x="1143000" y="685800"/>
            <a:ext cx="4572000" cy="3429000"/>
          </a:xfrm>
          <a:ln/>
        </p:spPr>
      </p:sp>
      <p:sp>
        <p:nvSpPr>
          <p:cNvPr id="122883" name="Rectangle 3"/>
          <p:cNvSpPr>
            <a:spLocks noGrp="1" noChangeArrowheads="1"/>
          </p:cNvSpPr>
          <p:nvPr>
            <p:ph type="body" idx="1"/>
          </p:nvPr>
        </p:nvSpPr>
        <p:spPr/>
        <p:txBody>
          <a:bodyPr/>
          <a:lstStyle/>
          <a:p>
            <a:endParaRPr lang="en-US" i="1" u="sng" dirty="0"/>
          </a:p>
        </p:txBody>
      </p:sp>
    </p:spTree>
    <p:extLst>
      <p:ext uri="{BB962C8B-B14F-4D97-AF65-F5344CB8AC3E}">
        <p14:creationId xmlns:p14="http://schemas.microsoft.com/office/powerpoint/2010/main" val="49014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81ECD9-387C-4732-8406-ABD154C06140}" type="slidenum">
              <a:rPr lang="en-US"/>
              <a:pPr/>
              <a:t>8</a:t>
            </a:fld>
            <a:endParaRPr lang="en-US"/>
          </a:p>
        </p:txBody>
      </p:sp>
      <p:sp>
        <p:nvSpPr>
          <p:cNvPr id="133122" name="Rectangle 2"/>
          <p:cNvSpPr>
            <a:spLocks noGrp="1" noRot="1" noChangeAspect="1" noChangeArrowheads="1" noTextEdit="1"/>
          </p:cNvSpPr>
          <p:nvPr>
            <p:ph type="sldImg"/>
          </p:nvPr>
        </p:nvSpPr>
        <p:spPr>
          <a:xfrm>
            <a:off x="1143000" y="685800"/>
            <a:ext cx="4572000" cy="3429000"/>
          </a:xfrm>
          <a:ln/>
        </p:spPr>
      </p:sp>
      <p:sp>
        <p:nvSpPr>
          <p:cNvPr id="133123" name="Rectangle 3"/>
          <p:cNvSpPr>
            <a:spLocks noGrp="1" noChangeArrowheads="1"/>
          </p:cNvSpPr>
          <p:nvPr>
            <p:ph type="body" idx="1"/>
          </p:nvPr>
        </p:nvSpPr>
        <p:spPr/>
        <p:txBody>
          <a:bodyPr/>
          <a:lstStyle/>
          <a:p>
            <a:endParaRPr lang="en-US" sz="1000" dirty="0"/>
          </a:p>
        </p:txBody>
      </p:sp>
    </p:spTree>
    <p:extLst>
      <p:ext uri="{BB962C8B-B14F-4D97-AF65-F5344CB8AC3E}">
        <p14:creationId xmlns:p14="http://schemas.microsoft.com/office/powerpoint/2010/main" val="693315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4A55DBCE-07FB-4C39-885C-E769A0EB5D88}" type="slidenum">
              <a:rPr lang="fa-IR" smtClean="0"/>
              <a:t>10</a:t>
            </a:fld>
            <a:endParaRPr lang="fa-IR"/>
          </a:p>
        </p:txBody>
      </p:sp>
    </p:spTree>
    <p:extLst>
      <p:ext uri="{BB962C8B-B14F-4D97-AF65-F5344CB8AC3E}">
        <p14:creationId xmlns:p14="http://schemas.microsoft.com/office/powerpoint/2010/main" val="15524236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xfrm>
            <a:off x="1143000" y="685800"/>
            <a:ext cx="4572000" cy="3429000"/>
          </a:xfrm>
          <a:ln/>
        </p:spPr>
      </p:sp>
      <p:sp>
        <p:nvSpPr>
          <p:cNvPr id="112643" name="Notes Placeholder 2"/>
          <p:cNvSpPr>
            <a:spLocks noGrp="1"/>
          </p:cNvSpPr>
          <p:nvPr>
            <p:ph type="body" idx="1"/>
          </p:nvPr>
        </p:nvSpPr>
        <p:spPr>
          <a:noFill/>
          <a:ln/>
        </p:spPr>
        <p:txBody>
          <a:bodyPr/>
          <a:lstStyle/>
          <a:p>
            <a:pPr eaLnBrk="1" hangingPunct="1"/>
            <a:endParaRPr lang="en-US" dirty="0" smtClean="0"/>
          </a:p>
        </p:txBody>
      </p:sp>
      <p:sp>
        <p:nvSpPr>
          <p:cNvPr id="112644" name="Slide Number Placeholder 3"/>
          <p:cNvSpPr>
            <a:spLocks noGrp="1"/>
          </p:cNvSpPr>
          <p:nvPr>
            <p:ph type="sldNum" sz="quarter" idx="5"/>
          </p:nvPr>
        </p:nvSpPr>
        <p:spPr/>
        <p:txBody>
          <a:bodyPr/>
          <a:lstStyle/>
          <a:p>
            <a:pPr>
              <a:defRPr/>
            </a:pPr>
            <a:fld id="{1EB6C066-7B67-4892-805F-C2FE29F379B2}" type="slidenum">
              <a:rPr lang="en-US" smtClean="0"/>
              <a:pPr>
                <a:defRPr/>
              </a:pPr>
              <a:t>16</a:t>
            </a:fld>
            <a:endParaRPr lang="en-US" smtClean="0"/>
          </a:p>
        </p:txBody>
      </p:sp>
    </p:spTree>
    <p:extLst>
      <p:ext uri="{BB962C8B-B14F-4D97-AF65-F5344CB8AC3E}">
        <p14:creationId xmlns:p14="http://schemas.microsoft.com/office/powerpoint/2010/main" val="4551602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4"/>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1D8BD707-D9CF-40AE-B4C6-C98DA3205C09}" type="datetimeFigureOut">
              <a:rPr lang="en-US" smtClean="0"/>
              <a:pPr/>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97168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1D8BD707-D9CF-40AE-B4C6-C98DA3205C09}" type="datetimeFigureOut">
              <a:rPr lang="en-US" smtClean="0"/>
              <a:pPr/>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637264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550459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1D8BD707-D9CF-40AE-B4C6-C98DA3205C09}" type="datetimeFigureOut">
              <a:rPr lang="en-US" smtClean="0"/>
              <a:pPr/>
              <a:t>11/9/2023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040520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1D8BD707-D9CF-40AE-B4C6-C98DA3205C09}" type="datetimeFigureOut">
              <a:rPr lang="en-US" smtClean="0"/>
              <a:pPr/>
              <a:t>11/9/2023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307775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1D8BD707-D9CF-40AE-B4C6-C98DA3205C09}" type="datetimeFigureOut">
              <a:rPr lang="en-US" smtClean="0"/>
              <a:pPr/>
              <a:t>11/9/2023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643195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935904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02118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889752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1D8BD707-D9CF-40AE-B4C6-C98DA3205C09}" type="datetimeFigureOut">
              <a:rPr lang="en-US" smtClean="0"/>
              <a:pPr/>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418525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1D8BD707-D9CF-40AE-B4C6-C98DA3205C09}" type="datetimeFigureOut">
              <a:rPr lang="en-US" smtClean="0"/>
              <a:pPr/>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09380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2700" y="0"/>
            <a:ext cx="917337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019300" y="1871136"/>
            <a:ext cx="5111752"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019300" y="3657597"/>
            <a:ext cx="5111752"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5987425" y="5037663"/>
            <a:ext cx="673100" cy="279400"/>
          </a:xfrm>
        </p:spPr>
        <p:txBody>
          <a:bodyPr/>
          <a:lstStyle/>
          <a:p>
            <a:fld id="{1E65E28D-9648-41EC-8819-4CD3CA6840AF}" type="datetimeFigureOut">
              <a:rPr lang="en-US" smtClean="0">
                <a:solidFill>
                  <a:prstClr val="black"/>
                </a:solidFill>
              </a:rPr>
              <a:pPr/>
              <a:t>11/9/2023</a:t>
            </a:fld>
            <a:endParaRPr lang="en-US">
              <a:solidFill>
                <a:prstClr val="black"/>
              </a:solidFill>
            </a:endParaRPr>
          </a:p>
        </p:txBody>
      </p:sp>
      <p:sp>
        <p:nvSpPr>
          <p:cNvPr id="5" name="Footer Placeholder 4"/>
          <p:cNvSpPr>
            <a:spLocks noGrp="1"/>
          </p:cNvSpPr>
          <p:nvPr>
            <p:ph type="ftr" sz="quarter" idx="11"/>
          </p:nvPr>
        </p:nvSpPr>
        <p:spPr>
          <a:xfrm>
            <a:off x="2019298" y="5037663"/>
            <a:ext cx="3910976" cy="279400"/>
          </a:xfr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717678" y="5037663"/>
            <a:ext cx="413375" cy="279400"/>
          </a:xfrm>
        </p:spPr>
        <p:txBody>
          <a:bodyPr/>
          <a:lstStyle/>
          <a:p>
            <a:fld id="{98A54885-1898-4EB7-9A76-3DA44B39B309}" type="slidenum">
              <a:rPr lang="en-US" smtClean="0">
                <a:solidFill>
                  <a:prstClr val="black"/>
                </a:solidFill>
              </a:rPr>
              <a:pPr/>
              <a:t>‹#›</a:t>
            </a:fld>
            <a:endParaRPr lang="en-US">
              <a:solidFill>
                <a:prstClr val="black"/>
              </a:solidFill>
            </a:endParaRPr>
          </a:p>
        </p:txBody>
      </p:sp>
      <p:cxnSp>
        <p:nvCxnSpPr>
          <p:cNvPr id="15" name="Straight Connector 14"/>
          <p:cNvCxnSpPr/>
          <p:nvPr/>
        </p:nvCxnSpPr>
        <p:spPr>
          <a:xfrm>
            <a:off x="2019299" y="3522131"/>
            <a:ext cx="5111751"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21597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E65E28D-9648-41EC-8819-4CD3CA6840AF}" type="datetimeFigureOut">
              <a:rPr lang="en-US" smtClean="0">
                <a:solidFill>
                  <a:prstClr val="black"/>
                </a:solidFill>
              </a:rPr>
              <a:pPr/>
              <a:t>11/9/2023</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98A54885-1898-4EB7-9A76-3DA44B39B309}"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1970187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11302" y="1752606"/>
            <a:ext cx="6119016"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511302" y="3846056"/>
            <a:ext cx="6119018"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65E28D-9648-41EC-8819-4CD3CA6840AF}" type="datetimeFigureOut">
              <a:rPr lang="en-US" smtClean="0">
                <a:solidFill>
                  <a:prstClr val="black"/>
                </a:solidFill>
              </a:rPr>
              <a:pPr/>
              <a:t>11/9/2023</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98A54885-1898-4EB7-9A76-3DA44B39B309}" type="slidenum">
              <a:rPr lang="en-US" smtClean="0">
                <a:solidFill>
                  <a:prstClr val="black"/>
                </a:solidFill>
              </a:rPr>
              <a:pPr/>
              <a:t>‹#›</a:t>
            </a:fld>
            <a:endParaRPr lang="en-US">
              <a:solidFill>
                <a:prstClr val="black"/>
              </a:solidFill>
            </a:endParaRPr>
          </a:p>
        </p:txBody>
      </p:sp>
      <p:cxnSp>
        <p:nvCxnSpPr>
          <p:cNvPr id="16" name="Straight Connector 15"/>
          <p:cNvCxnSpPr/>
          <p:nvPr/>
        </p:nvCxnSpPr>
        <p:spPr>
          <a:xfrm>
            <a:off x="1509542" y="3710585"/>
            <a:ext cx="612253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127930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73836" y="2560320"/>
            <a:ext cx="3538728"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6008" y="2560320"/>
            <a:ext cx="3538728"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E65E28D-9648-41EC-8819-4CD3CA6840AF}" type="datetimeFigureOut">
              <a:rPr lang="en-US" smtClean="0">
                <a:solidFill>
                  <a:prstClr val="black"/>
                </a:solidFill>
              </a:rPr>
              <a:pPr/>
              <a:t>11/9/2023</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98A54885-1898-4EB7-9A76-3DA44B39B309}"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956622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1550" y="2658533"/>
            <a:ext cx="3538728"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71550" y="3243267"/>
            <a:ext cx="3538728"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35503" y="2658533"/>
            <a:ext cx="3538728"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35503" y="3243267"/>
            <a:ext cx="3538728"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E65E28D-9648-41EC-8819-4CD3CA6840AF}" type="datetimeFigureOut">
              <a:rPr lang="en-US" smtClean="0">
                <a:solidFill>
                  <a:prstClr val="black"/>
                </a:solidFill>
              </a:rPr>
              <a:pPr/>
              <a:t>11/9/2023</a:t>
            </a:fld>
            <a:endParaRPr lang="en-US">
              <a:solidFill>
                <a:prstClr val="black"/>
              </a:solidFill>
            </a:endParaRPr>
          </a:p>
        </p:txBody>
      </p:sp>
      <p:sp>
        <p:nvSpPr>
          <p:cNvPr id="8" name="Footer Placeholder 7"/>
          <p:cNvSpPr>
            <a:spLocks noGrp="1"/>
          </p:cNvSpPr>
          <p:nvPr>
            <p:ph type="ftr" sz="quarter" idx="11"/>
          </p:nvPr>
        </p:nvSpPr>
        <p:spPr/>
        <p:txBody>
          <a:bodyPr/>
          <a:lstStyle/>
          <a:p>
            <a:endParaRPr lang="en-US">
              <a:solidFill>
                <a:prstClr val="black"/>
              </a:solidFill>
            </a:endParaRPr>
          </a:p>
        </p:txBody>
      </p:sp>
      <p:sp>
        <p:nvSpPr>
          <p:cNvPr id="9" name="Slide Number Placeholder 8"/>
          <p:cNvSpPr>
            <a:spLocks noGrp="1"/>
          </p:cNvSpPr>
          <p:nvPr>
            <p:ph type="sldNum" sz="quarter" idx="12"/>
          </p:nvPr>
        </p:nvSpPr>
        <p:spPr/>
        <p:txBody>
          <a:bodyPr/>
          <a:lstStyle/>
          <a:p>
            <a:fld id="{98A54885-1898-4EB7-9A76-3DA44B39B309}" type="slidenum">
              <a:rPr lang="en-US" smtClean="0">
                <a:solidFill>
                  <a:prstClr val="black"/>
                </a:solidFill>
              </a:rPr>
              <a:pPr/>
              <a:t>‹#›</a:t>
            </a:fld>
            <a:endParaRPr lang="en-US">
              <a:solidFill>
                <a:prstClr val="black"/>
              </a:solidFill>
            </a:endParaRPr>
          </a:p>
        </p:txBody>
      </p:sp>
      <p:cxnSp>
        <p:nvCxnSpPr>
          <p:cNvPr id="18" name="Straight Connector 17"/>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035389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E65E28D-9648-41EC-8819-4CD3CA6840AF}" type="datetimeFigureOut">
              <a:rPr lang="en-US" smtClean="0">
                <a:solidFill>
                  <a:prstClr val="black"/>
                </a:solidFill>
              </a:rPr>
              <a:pPr/>
              <a:t>11/9/2023</a:t>
            </a:fld>
            <a:endParaRPr lang="en-US">
              <a:solidFill>
                <a:prstClr val="black"/>
              </a:solidFill>
            </a:endParaRPr>
          </a:p>
        </p:txBody>
      </p:sp>
      <p:sp>
        <p:nvSpPr>
          <p:cNvPr id="4" name="Footer Placeholder 3"/>
          <p:cNvSpPr>
            <a:spLocks noGrp="1"/>
          </p:cNvSpPr>
          <p:nvPr>
            <p:ph type="ftr" sz="quarter" idx="11"/>
          </p:nvPr>
        </p:nvSpPr>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98A54885-1898-4EB7-9A76-3DA44B39B309}" type="slidenum">
              <a:rPr lang="en-US" smtClean="0">
                <a:solidFill>
                  <a:prstClr val="black"/>
                </a:solidFill>
              </a:rPr>
              <a:pPr/>
              <a:t>‹#›</a:t>
            </a:fld>
            <a:endParaRPr lang="en-US">
              <a:solidFill>
                <a:prstClr val="black"/>
              </a:solidFill>
            </a:endParaRPr>
          </a:p>
        </p:txBody>
      </p:sp>
      <p:cxnSp>
        <p:nvCxnSpPr>
          <p:cNvPr id="14" name="Straight Connector 13"/>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782807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65E28D-9648-41EC-8819-4CD3CA6840AF}" type="datetimeFigureOut">
              <a:rPr lang="en-US" smtClean="0">
                <a:solidFill>
                  <a:prstClr val="black"/>
                </a:solidFill>
              </a:rPr>
              <a:pPr/>
              <a:t>11/9/2023</a:t>
            </a:fld>
            <a:endParaRPr lang="en-US">
              <a:solidFill>
                <a:prstClr val="black"/>
              </a:solidFill>
            </a:endParaRPr>
          </a:p>
        </p:txBody>
      </p:sp>
      <p:sp>
        <p:nvSpPr>
          <p:cNvPr id="3" name="Footer Placeholder 2"/>
          <p:cNvSpPr>
            <a:spLocks noGrp="1"/>
          </p:cNvSpPr>
          <p:nvPr>
            <p:ph type="ftr" sz="quarter" idx="11"/>
          </p:nvPr>
        </p:nvSpPr>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98A54885-1898-4EB7-9A76-3DA44B39B309}"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224324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5"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0361" y="1388534"/>
            <a:ext cx="278884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064002" y="982136"/>
            <a:ext cx="4102100"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70361" y="3031065"/>
            <a:ext cx="2788841"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65E28D-9648-41EC-8819-4CD3CA6840AF}" type="datetimeFigureOut">
              <a:rPr lang="en-US" smtClean="0">
                <a:solidFill>
                  <a:prstClr val="black"/>
                </a:solidFill>
              </a:rPr>
              <a:pPr/>
              <a:t>11/9/2023</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98A54885-1898-4EB7-9A76-3DA44B39B309}" type="slidenum">
              <a:rPr lang="en-US" smtClean="0">
                <a:solidFill>
                  <a:prstClr val="black"/>
                </a:solidFill>
              </a:rPr>
              <a:pPr/>
              <a:t>‹#›</a:t>
            </a:fld>
            <a:endParaRPr lang="en-US">
              <a:solidFill>
                <a:prstClr val="black"/>
              </a:solidFill>
            </a:endParaRPr>
          </a:p>
        </p:txBody>
      </p:sp>
      <p:cxnSp>
        <p:nvCxnSpPr>
          <p:cNvPr id="16" name="Straight Connector 15"/>
          <p:cNvCxnSpPr/>
          <p:nvPr/>
        </p:nvCxnSpPr>
        <p:spPr>
          <a:xfrm>
            <a:off x="1047127" y="2912533"/>
            <a:ext cx="26358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537564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1549" y="1883832"/>
            <a:ext cx="4681362"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6071125" y="1041400"/>
            <a:ext cx="2297510"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971549" y="3255432"/>
            <a:ext cx="4681362"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65E28D-9648-41EC-8819-4CD3CA6840AF}" type="datetimeFigureOut">
              <a:rPr lang="en-US" smtClean="0">
                <a:solidFill>
                  <a:prstClr val="black"/>
                </a:solidFill>
              </a:rPr>
              <a:pPr/>
              <a:t>11/9/2023</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98A54885-1898-4EB7-9A76-3DA44B39B309}"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6422483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1551" y="4815415"/>
            <a:ext cx="7207250"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1070" y="1041404"/>
            <a:ext cx="7579479"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971551" y="5382153"/>
            <a:ext cx="7207250"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65E28D-9648-41EC-8819-4CD3CA6840AF}" type="datetimeFigureOut">
              <a:rPr lang="en-US" smtClean="0">
                <a:solidFill>
                  <a:prstClr val="black"/>
                </a:solidFill>
              </a:rPr>
              <a:pPr/>
              <a:t>11/9/2023</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98A54885-1898-4EB7-9A76-3DA44B39B309}"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164669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77903" y="982132"/>
            <a:ext cx="7194549"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977903" y="4343404"/>
            <a:ext cx="7194549"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65E28D-9648-41EC-8819-4CD3CA6840AF}" type="datetimeFigureOut">
              <a:rPr lang="en-US" smtClean="0">
                <a:solidFill>
                  <a:prstClr val="black"/>
                </a:solidFill>
              </a:rPr>
              <a:pPr/>
              <a:t>11/9/2023</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98A54885-1898-4EB7-9A76-3DA44B39B309}" type="slidenum">
              <a:rPr lang="en-US" smtClean="0">
                <a:solidFill>
                  <a:prstClr val="black"/>
                </a:solidFill>
              </a:rPr>
              <a:pPr/>
              <a:t>‹#›</a:t>
            </a:fld>
            <a:endParaRPr lang="en-US">
              <a:solidFill>
                <a:prstClr val="black"/>
              </a:solidFill>
            </a:endParaRPr>
          </a:p>
        </p:txBody>
      </p:sp>
      <p:cxnSp>
        <p:nvCxnSpPr>
          <p:cNvPr id="15" name="Straight Connector 14"/>
          <p:cNvCxnSpPr/>
          <p:nvPr/>
        </p:nvCxnSpPr>
        <p:spPr>
          <a:xfrm>
            <a:off x="1047127" y="414019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793007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62" y="982132"/>
            <a:ext cx="6972299"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256110" y="3352800"/>
            <a:ext cx="66294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971551" y="4343404"/>
            <a:ext cx="7207250"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65E28D-9648-41EC-8819-4CD3CA6840AF}" type="datetimeFigureOut">
              <a:rPr lang="en-US" smtClean="0">
                <a:solidFill>
                  <a:prstClr val="black"/>
                </a:solidFill>
              </a:rPr>
              <a:pPr/>
              <a:t>11/9/2023</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98A54885-1898-4EB7-9A76-3DA44B39B309}" type="slidenum">
              <a:rPr lang="en-US" smtClean="0">
                <a:solidFill>
                  <a:prstClr val="black"/>
                </a:solidFill>
              </a:rPr>
              <a:pPr/>
              <a:t>‹#›</a:t>
            </a:fld>
            <a:endParaRPr lang="en-US">
              <a:solidFill>
                <a:prstClr val="black"/>
              </a:solidFill>
            </a:endParaRPr>
          </a:p>
        </p:txBody>
      </p:sp>
      <p:sp>
        <p:nvSpPr>
          <p:cNvPr id="14" name="TextBox 13"/>
          <p:cNvSpPr txBox="1"/>
          <p:nvPr/>
        </p:nvSpPr>
        <p:spPr>
          <a:xfrm>
            <a:off x="646510" y="879961"/>
            <a:ext cx="457200" cy="584776"/>
          </a:xfrm>
          <a:prstGeom prst="rect">
            <a:avLst/>
          </a:prstGeom>
        </p:spPr>
        <p:txBody>
          <a:bodyPr vert="horz" lIns="91440" tIns="45720" rIns="91440" bIns="45720" rtlCol="0" anchor="ctr">
            <a:noAutofit/>
          </a:bodyPr>
          <a:lstStyle/>
          <a:p>
            <a:r>
              <a:rPr lang="en-US" sz="8000" dirty="0">
                <a:solidFill>
                  <a:prstClr val="black"/>
                </a:solidFill>
              </a:rPr>
              <a:t>“</a:t>
            </a:r>
          </a:p>
        </p:txBody>
      </p:sp>
      <p:sp>
        <p:nvSpPr>
          <p:cNvPr id="15" name="TextBox 14"/>
          <p:cNvSpPr txBox="1"/>
          <p:nvPr/>
        </p:nvSpPr>
        <p:spPr>
          <a:xfrm>
            <a:off x="7950200" y="2827870"/>
            <a:ext cx="457200" cy="584776"/>
          </a:xfrm>
          <a:prstGeom prst="rect">
            <a:avLst/>
          </a:prstGeom>
        </p:spPr>
        <p:txBody>
          <a:bodyPr vert="horz" lIns="91440" tIns="45720" rIns="91440" bIns="45720" rtlCol="0" anchor="ctr">
            <a:noAutofit/>
          </a:bodyPr>
          <a:lstStyle/>
          <a:p>
            <a:pPr algn="r"/>
            <a:r>
              <a:rPr lang="en-US" sz="8000" dirty="0">
                <a:solidFill>
                  <a:prstClr val="black"/>
                </a:solidFill>
              </a:rPr>
              <a:t>”</a:t>
            </a:r>
          </a:p>
        </p:txBody>
      </p:sp>
      <p:cxnSp>
        <p:nvCxnSpPr>
          <p:cNvPr id="19" name="Straight Connector 18"/>
          <p:cNvCxnSpPr/>
          <p:nvPr/>
        </p:nvCxnSpPr>
        <p:spPr>
          <a:xfrm>
            <a:off x="1047127" y="414019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188771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71552" y="3308581"/>
            <a:ext cx="7207251"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971552" y="4777381"/>
            <a:ext cx="7207251"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65E28D-9648-41EC-8819-4CD3CA6840AF}" type="datetimeFigureOut">
              <a:rPr lang="en-US" smtClean="0">
                <a:solidFill>
                  <a:prstClr val="black"/>
                </a:solidFill>
              </a:rPr>
              <a:pPr/>
              <a:t>11/9/2023</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98A54885-1898-4EB7-9A76-3DA44B39B309}"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3295423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084662" y="982132"/>
            <a:ext cx="6972299"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971552" y="3639312"/>
            <a:ext cx="7207251"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971552" y="4529667"/>
            <a:ext cx="7207251"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65E28D-9648-41EC-8819-4CD3CA6840AF}" type="datetimeFigureOut">
              <a:rPr lang="en-US" smtClean="0">
                <a:solidFill>
                  <a:prstClr val="black"/>
                </a:solidFill>
              </a:rPr>
              <a:pPr/>
              <a:t>11/9/2023</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98A54885-1898-4EB7-9A76-3DA44B39B309}" type="slidenum">
              <a:rPr lang="en-US" smtClean="0">
                <a:solidFill>
                  <a:prstClr val="black"/>
                </a:solidFill>
              </a:rPr>
              <a:pPr/>
              <a:t>‹#›</a:t>
            </a:fld>
            <a:endParaRPr lang="en-US">
              <a:solidFill>
                <a:prstClr val="black"/>
              </a:solidFill>
            </a:endParaRPr>
          </a:p>
        </p:txBody>
      </p:sp>
      <p:sp>
        <p:nvSpPr>
          <p:cNvPr id="12" name="TextBox 11"/>
          <p:cNvSpPr txBox="1"/>
          <p:nvPr/>
        </p:nvSpPr>
        <p:spPr>
          <a:xfrm>
            <a:off x="646510" y="879961"/>
            <a:ext cx="457200" cy="584776"/>
          </a:xfrm>
          <a:prstGeom prst="rect">
            <a:avLst/>
          </a:prstGeom>
        </p:spPr>
        <p:txBody>
          <a:bodyPr vert="horz" lIns="91440" tIns="45720" rIns="91440" bIns="45720" rtlCol="0" anchor="ctr">
            <a:noAutofit/>
          </a:bodyPr>
          <a:lstStyle/>
          <a:p>
            <a:r>
              <a:rPr lang="en-US" sz="8000" dirty="0">
                <a:solidFill>
                  <a:prstClr val="black"/>
                </a:solidFill>
              </a:rPr>
              <a:t>“</a:t>
            </a:r>
          </a:p>
        </p:txBody>
      </p:sp>
      <p:sp>
        <p:nvSpPr>
          <p:cNvPr id="13" name="TextBox 12"/>
          <p:cNvSpPr txBox="1"/>
          <p:nvPr/>
        </p:nvSpPr>
        <p:spPr>
          <a:xfrm>
            <a:off x="7950200" y="2599261"/>
            <a:ext cx="457200" cy="584776"/>
          </a:xfrm>
          <a:prstGeom prst="rect">
            <a:avLst/>
          </a:prstGeom>
        </p:spPr>
        <p:txBody>
          <a:bodyPr vert="horz" lIns="91440" tIns="45720" rIns="91440" bIns="45720" rtlCol="0" anchor="ctr">
            <a:noAutofit/>
          </a:bodyPr>
          <a:lstStyle/>
          <a:p>
            <a:pPr algn="r"/>
            <a:r>
              <a:rPr lang="en-US" sz="8000" dirty="0">
                <a:solidFill>
                  <a:prstClr val="black"/>
                </a:solidFill>
              </a:rPr>
              <a:t>”</a:t>
            </a:r>
          </a:p>
        </p:txBody>
      </p:sp>
      <p:cxnSp>
        <p:nvCxnSpPr>
          <p:cNvPr id="26" name="Straight Connector 25"/>
          <p:cNvCxnSpPr/>
          <p:nvPr/>
        </p:nvCxnSpPr>
        <p:spPr>
          <a:xfrm>
            <a:off x="1047127" y="34290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440653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971551" y="982132"/>
            <a:ext cx="7207250"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971552" y="3630168"/>
            <a:ext cx="7207251"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971552" y="4470404"/>
            <a:ext cx="7207253"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65E28D-9648-41EC-8819-4CD3CA6840AF}" type="datetimeFigureOut">
              <a:rPr lang="en-US" smtClean="0">
                <a:solidFill>
                  <a:prstClr val="black"/>
                </a:solidFill>
              </a:rPr>
              <a:pPr/>
              <a:t>11/9/2023</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98A54885-1898-4EB7-9A76-3DA44B39B309}" type="slidenum">
              <a:rPr lang="en-US" smtClean="0">
                <a:solidFill>
                  <a:prstClr val="black"/>
                </a:solidFill>
              </a:rPr>
              <a:pPr/>
              <a:t>‹#›</a:t>
            </a:fld>
            <a:endParaRPr lang="en-US">
              <a:solidFill>
                <a:prstClr val="black"/>
              </a:solidFill>
            </a:endParaRPr>
          </a:p>
        </p:txBody>
      </p:sp>
      <p:cxnSp>
        <p:nvCxnSpPr>
          <p:cNvPr id="15" name="Straight Connector 14"/>
          <p:cNvCxnSpPr/>
          <p:nvPr/>
        </p:nvCxnSpPr>
        <p:spPr>
          <a:xfrm>
            <a:off x="1047127" y="34290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864437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E65E28D-9648-41EC-8819-4CD3CA6840AF}" type="datetimeFigureOut">
              <a:rPr lang="en-US" smtClean="0">
                <a:solidFill>
                  <a:prstClr val="black"/>
                </a:solidFill>
              </a:rPr>
              <a:pPr/>
              <a:t>11/9/2023</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98A54885-1898-4EB7-9A76-3DA44B39B309}" type="slidenum">
              <a:rPr lang="en-US" smtClean="0">
                <a:solidFill>
                  <a:prstClr val="black"/>
                </a:solidFill>
              </a:rPr>
              <a:pPr/>
              <a:t>‹#›</a:t>
            </a:fld>
            <a:endParaRPr lang="en-US">
              <a:solidFill>
                <a:prstClr val="black"/>
              </a:solidFill>
            </a:endParaRPr>
          </a:p>
        </p:txBody>
      </p:sp>
      <p:cxnSp>
        <p:nvCxnSpPr>
          <p:cNvPr id="14" name="Straight Connector 13"/>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442914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9520" y="982136"/>
            <a:ext cx="1418171"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71551" y="982132"/>
            <a:ext cx="5574769"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E65E28D-9648-41EC-8819-4CD3CA6840AF}" type="datetimeFigureOut">
              <a:rPr lang="en-US" smtClean="0">
                <a:solidFill>
                  <a:prstClr val="black"/>
                </a:solidFill>
              </a:rPr>
              <a:pPr/>
              <a:t>11/9/2023</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98A54885-1898-4EB7-9A76-3DA44B39B309}" type="slidenum">
              <a:rPr lang="en-US" smtClean="0">
                <a:solidFill>
                  <a:prstClr val="black"/>
                </a:solidFill>
              </a:rPr>
              <a:pPr/>
              <a:t>‹#›</a:t>
            </a:fld>
            <a:endParaRPr lang="en-US">
              <a:solidFill>
                <a:prstClr val="black"/>
              </a:solidFill>
            </a:endParaRPr>
          </a:p>
        </p:txBody>
      </p:sp>
      <p:cxnSp>
        <p:nvCxnSpPr>
          <p:cNvPr id="14" name="Straight Connector 13"/>
          <p:cNvCxnSpPr/>
          <p:nvPr/>
        </p:nvCxnSpPr>
        <p:spPr>
          <a:xfrm>
            <a:off x="6647918"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71506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2700" y="0"/>
            <a:ext cx="917337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019299" y="1871132"/>
            <a:ext cx="5111752"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019299" y="3657597"/>
            <a:ext cx="5111752"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5987425" y="5037663"/>
            <a:ext cx="673100" cy="279400"/>
          </a:xfrm>
        </p:spPr>
        <p:txBody>
          <a:bodyPr/>
          <a:lstStyle/>
          <a:p>
            <a:fld id="{1E65E28D-9648-41EC-8819-4CD3CA6840AF}" type="datetimeFigureOut">
              <a:rPr lang="en-US" smtClean="0">
                <a:solidFill>
                  <a:prstClr val="black"/>
                </a:solidFill>
              </a:rPr>
              <a:pPr/>
              <a:t>11/9/2023</a:t>
            </a:fld>
            <a:endParaRPr lang="en-US">
              <a:solidFill>
                <a:prstClr val="black"/>
              </a:solidFill>
            </a:endParaRPr>
          </a:p>
        </p:txBody>
      </p:sp>
      <p:sp>
        <p:nvSpPr>
          <p:cNvPr id="5" name="Footer Placeholder 4"/>
          <p:cNvSpPr>
            <a:spLocks noGrp="1"/>
          </p:cNvSpPr>
          <p:nvPr>
            <p:ph type="ftr" sz="quarter" idx="11"/>
          </p:nvPr>
        </p:nvSpPr>
        <p:spPr>
          <a:xfrm>
            <a:off x="2019298" y="5037663"/>
            <a:ext cx="3910976" cy="279400"/>
          </a:xfr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717676" y="5037663"/>
            <a:ext cx="413375" cy="279400"/>
          </a:xfrm>
        </p:spPr>
        <p:txBody>
          <a:bodyPr/>
          <a:lstStyle/>
          <a:p>
            <a:fld id="{98A54885-1898-4EB7-9A76-3DA44B39B309}" type="slidenum">
              <a:rPr lang="en-US" smtClean="0">
                <a:solidFill>
                  <a:prstClr val="black"/>
                </a:solidFill>
              </a:rPr>
              <a:pPr/>
              <a:t>‹#›</a:t>
            </a:fld>
            <a:endParaRPr lang="en-US">
              <a:solidFill>
                <a:prstClr val="black"/>
              </a:solidFill>
            </a:endParaRPr>
          </a:p>
        </p:txBody>
      </p:sp>
      <p:cxnSp>
        <p:nvCxnSpPr>
          <p:cNvPr id="15" name="Straight Connector 14"/>
          <p:cNvCxnSpPr/>
          <p:nvPr/>
        </p:nvCxnSpPr>
        <p:spPr>
          <a:xfrm>
            <a:off x="2019299" y="3522131"/>
            <a:ext cx="5111751"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524056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E65E28D-9648-41EC-8819-4CD3CA6840AF}" type="datetimeFigureOut">
              <a:rPr lang="en-US" smtClean="0">
                <a:solidFill>
                  <a:prstClr val="black"/>
                </a:solidFill>
              </a:rPr>
              <a:pPr/>
              <a:t>11/9/2023</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98A54885-1898-4EB7-9A76-3DA44B39B309}"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6270365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11302" y="1752606"/>
            <a:ext cx="6119016"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511300" y="3846052"/>
            <a:ext cx="6119018"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65E28D-9648-41EC-8819-4CD3CA6840AF}" type="datetimeFigureOut">
              <a:rPr lang="en-US" smtClean="0">
                <a:solidFill>
                  <a:prstClr val="black"/>
                </a:solidFill>
              </a:rPr>
              <a:pPr/>
              <a:t>11/9/2023</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98A54885-1898-4EB7-9A76-3DA44B39B309}" type="slidenum">
              <a:rPr lang="en-US" smtClean="0">
                <a:solidFill>
                  <a:prstClr val="black"/>
                </a:solidFill>
              </a:rPr>
              <a:pPr/>
              <a:t>‹#›</a:t>
            </a:fld>
            <a:endParaRPr lang="en-US">
              <a:solidFill>
                <a:prstClr val="black"/>
              </a:solidFill>
            </a:endParaRPr>
          </a:p>
        </p:txBody>
      </p:sp>
      <p:cxnSp>
        <p:nvCxnSpPr>
          <p:cNvPr id="16" name="Straight Connector 15"/>
          <p:cNvCxnSpPr/>
          <p:nvPr/>
        </p:nvCxnSpPr>
        <p:spPr>
          <a:xfrm>
            <a:off x="1509542" y="3710585"/>
            <a:ext cx="612253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148877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73836" y="2560320"/>
            <a:ext cx="3538728"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6008" y="2560320"/>
            <a:ext cx="3538728"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E65E28D-9648-41EC-8819-4CD3CA6840AF}" type="datetimeFigureOut">
              <a:rPr lang="en-US" smtClean="0">
                <a:solidFill>
                  <a:prstClr val="black"/>
                </a:solidFill>
              </a:rPr>
              <a:pPr/>
              <a:t>11/9/2023</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98A54885-1898-4EB7-9A76-3DA44B39B309}"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9769941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1550" y="2658533"/>
            <a:ext cx="3538728"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71550" y="3243263"/>
            <a:ext cx="3538728"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35503" y="2658533"/>
            <a:ext cx="3538728"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35503" y="3243263"/>
            <a:ext cx="3538728"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E65E28D-9648-41EC-8819-4CD3CA6840AF}" type="datetimeFigureOut">
              <a:rPr lang="en-US" smtClean="0">
                <a:solidFill>
                  <a:prstClr val="black"/>
                </a:solidFill>
              </a:rPr>
              <a:pPr/>
              <a:t>11/9/2023</a:t>
            </a:fld>
            <a:endParaRPr lang="en-US">
              <a:solidFill>
                <a:prstClr val="black"/>
              </a:solidFill>
            </a:endParaRPr>
          </a:p>
        </p:txBody>
      </p:sp>
      <p:sp>
        <p:nvSpPr>
          <p:cNvPr id="8" name="Footer Placeholder 7"/>
          <p:cNvSpPr>
            <a:spLocks noGrp="1"/>
          </p:cNvSpPr>
          <p:nvPr>
            <p:ph type="ftr" sz="quarter" idx="11"/>
          </p:nvPr>
        </p:nvSpPr>
        <p:spPr/>
        <p:txBody>
          <a:bodyPr/>
          <a:lstStyle/>
          <a:p>
            <a:endParaRPr lang="en-US">
              <a:solidFill>
                <a:prstClr val="black"/>
              </a:solidFill>
            </a:endParaRPr>
          </a:p>
        </p:txBody>
      </p:sp>
      <p:sp>
        <p:nvSpPr>
          <p:cNvPr id="9" name="Slide Number Placeholder 8"/>
          <p:cNvSpPr>
            <a:spLocks noGrp="1"/>
          </p:cNvSpPr>
          <p:nvPr>
            <p:ph type="sldNum" sz="quarter" idx="12"/>
          </p:nvPr>
        </p:nvSpPr>
        <p:spPr/>
        <p:txBody>
          <a:bodyPr/>
          <a:lstStyle/>
          <a:p>
            <a:fld id="{98A54885-1898-4EB7-9A76-3DA44B39B309}" type="slidenum">
              <a:rPr lang="en-US" smtClean="0">
                <a:solidFill>
                  <a:prstClr val="black"/>
                </a:solidFill>
              </a:rPr>
              <a:pPr/>
              <a:t>‹#›</a:t>
            </a:fld>
            <a:endParaRPr lang="en-US">
              <a:solidFill>
                <a:prstClr val="black"/>
              </a:solidFill>
            </a:endParaRPr>
          </a:p>
        </p:txBody>
      </p:sp>
      <p:cxnSp>
        <p:nvCxnSpPr>
          <p:cNvPr id="18" name="Straight Connector 17"/>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081890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E65E28D-9648-41EC-8819-4CD3CA6840AF}" type="datetimeFigureOut">
              <a:rPr lang="en-US" smtClean="0">
                <a:solidFill>
                  <a:prstClr val="black"/>
                </a:solidFill>
              </a:rPr>
              <a:pPr/>
              <a:t>11/9/2023</a:t>
            </a:fld>
            <a:endParaRPr lang="en-US">
              <a:solidFill>
                <a:prstClr val="black"/>
              </a:solidFill>
            </a:endParaRPr>
          </a:p>
        </p:txBody>
      </p:sp>
      <p:sp>
        <p:nvSpPr>
          <p:cNvPr id="4" name="Footer Placeholder 3"/>
          <p:cNvSpPr>
            <a:spLocks noGrp="1"/>
          </p:cNvSpPr>
          <p:nvPr>
            <p:ph type="ftr" sz="quarter" idx="11"/>
          </p:nvPr>
        </p:nvSpPr>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98A54885-1898-4EB7-9A76-3DA44B39B309}" type="slidenum">
              <a:rPr lang="en-US" smtClean="0">
                <a:solidFill>
                  <a:prstClr val="black"/>
                </a:solidFill>
              </a:rPr>
              <a:pPr/>
              <a:t>‹#›</a:t>
            </a:fld>
            <a:endParaRPr lang="en-US">
              <a:solidFill>
                <a:prstClr val="black"/>
              </a:solidFill>
            </a:endParaRPr>
          </a:p>
        </p:txBody>
      </p:sp>
      <p:cxnSp>
        <p:nvCxnSpPr>
          <p:cNvPr id="14" name="Straight Connector 13"/>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7371226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65E28D-9648-41EC-8819-4CD3CA6840AF}" type="datetimeFigureOut">
              <a:rPr lang="en-US" smtClean="0">
                <a:solidFill>
                  <a:prstClr val="black"/>
                </a:solidFill>
              </a:rPr>
              <a:pPr/>
              <a:t>11/9/2023</a:t>
            </a:fld>
            <a:endParaRPr lang="en-US">
              <a:solidFill>
                <a:prstClr val="black"/>
              </a:solidFill>
            </a:endParaRPr>
          </a:p>
        </p:txBody>
      </p:sp>
      <p:sp>
        <p:nvSpPr>
          <p:cNvPr id="3" name="Footer Placeholder 2"/>
          <p:cNvSpPr>
            <a:spLocks noGrp="1"/>
          </p:cNvSpPr>
          <p:nvPr>
            <p:ph type="ftr" sz="quarter" idx="11"/>
          </p:nvPr>
        </p:nvSpPr>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98A54885-1898-4EB7-9A76-3DA44B39B309}"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44254713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0359" y="1388534"/>
            <a:ext cx="278884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064001" y="982132"/>
            <a:ext cx="4102100"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70359" y="3031065"/>
            <a:ext cx="2788841"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65E28D-9648-41EC-8819-4CD3CA6840AF}" type="datetimeFigureOut">
              <a:rPr lang="en-US" smtClean="0">
                <a:solidFill>
                  <a:prstClr val="black"/>
                </a:solidFill>
              </a:rPr>
              <a:pPr/>
              <a:t>11/9/2023</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98A54885-1898-4EB7-9A76-3DA44B39B309}" type="slidenum">
              <a:rPr lang="en-US" smtClean="0">
                <a:solidFill>
                  <a:prstClr val="black"/>
                </a:solidFill>
              </a:rPr>
              <a:pPr/>
              <a:t>‹#›</a:t>
            </a:fld>
            <a:endParaRPr lang="en-US">
              <a:solidFill>
                <a:prstClr val="black"/>
              </a:solidFill>
            </a:endParaRPr>
          </a:p>
        </p:txBody>
      </p:sp>
      <p:cxnSp>
        <p:nvCxnSpPr>
          <p:cNvPr id="16" name="Straight Connector 15"/>
          <p:cNvCxnSpPr/>
          <p:nvPr/>
        </p:nvCxnSpPr>
        <p:spPr>
          <a:xfrm>
            <a:off x="1047127" y="2912533"/>
            <a:ext cx="26358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908220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1549" y="1883832"/>
            <a:ext cx="4681362"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6071124" y="1041400"/>
            <a:ext cx="2297510"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971549" y="3255432"/>
            <a:ext cx="4681362"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65E28D-9648-41EC-8819-4CD3CA6840AF}" type="datetimeFigureOut">
              <a:rPr lang="en-US" smtClean="0">
                <a:solidFill>
                  <a:prstClr val="black"/>
                </a:solidFill>
              </a:rPr>
              <a:pPr/>
              <a:t>11/9/2023</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98A54885-1898-4EB7-9A76-3DA44B39B309}"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7580896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1551" y="4815415"/>
            <a:ext cx="7207250"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1070" y="1041400"/>
            <a:ext cx="7579479"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971551" y="5382153"/>
            <a:ext cx="7207250"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65E28D-9648-41EC-8819-4CD3CA6840AF}" type="datetimeFigureOut">
              <a:rPr lang="en-US" smtClean="0">
                <a:solidFill>
                  <a:prstClr val="black"/>
                </a:solidFill>
              </a:rPr>
              <a:pPr/>
              <a:t>11/9/2023</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98A54885-1898-4EB7-9A76-3DA44B39B309}"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280461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77901" y="982132"/>
            <a:ext cx="7194549"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977901" y="4343400"/>
            <a:ext cx="7194549"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65E28D-9648-41EC-8819-4CD3CA6840AF}" type="datetimeFigureOut">
              <a:rPr lang="en-US" smtClean="0">
                <a:solidFill>
                  <a:prstClr val="black"/>
                </a:solidFill>
              </a:rPr>
              <a:pPr/>
              <a:t>11/9/2023</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98A54885-1898-4EB7-9A76-3DA44B39B309}" type="slidenum">
              <a:rPr lang="en-US" smtClean="0">
                <a:solidFill>
                  <a:prstClr val="black"/>
                </a:solidFill>
              </a:rPr>
              <a:pPr/>
              <a:t>‹#›</a:t>
            </a:fld>
            <a:endParaRPr lang="en-US">
              <a:solidFill>
                <a:prstClr val="black"/>
              </a:solidFill>
            </a:endParaRPr>
          </a:p>
        </p:txBody>
      </p:sp>
      <p:cxnSp>
        <p:nvCxnSpPr>
          <p:cNvPr id="15" name="Straight Connector 14"/>
          <p:cNvCxnSpPr/>
          <p:nvPr/>
        </p:nvCxnSpPr>
        <p:spPr>
          <a:xfrm>
            <a:off x="1047127" y="414019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0352027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60" y="982132"/>
            <a:ext cx="6972299"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256109" y="3352800"/>
            <a:ext cx="66294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971551" y="4343400"/>
            <a:ext cx="7207250"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65E28D-9648-41EC-8819-4CD3CA6840AF}" type="datetimeFigureOut">
              <a:rPr lang="en-US" smtClean="0">
                <a:solidFill>
                  <a:prstClr val="black"/>
                </a:solidFill>
              </a:rPr>
              <a:pPr/>
              <a:t>11/9/2023</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98A54885-1898-4EB7-9A76-3DA44B39B309}" type="slidenum">
              <a:rPr lang="en-US" smtClean="0">
                <a:solidFill>
                  <a:prstClr val="black"/>
                </a:solidFill>
              </a:rPr>
              <a:pPr/>
              <a:t>‹#›</a:t>
            </a:fld>
            <a:endParaRPr lang="en-US">
              <a:solidFill>
                <a:prstClr val="black"/>
              </a:solidFill>
            </a:endParaRPr>
          </a:p>
        </p:txBody>
      </p:sp>
      <p:sp>
        <p:nvSpPr>
          <p:cNvPr id="14" name="TextBox 13"/>
          <p:cNvSpPr txBox="1"/>
          <p:nvPr/>
        </p:nvSpPr>
        <p:spPr>
          <a:xfrm>
            <a:off x="646510" y="879961"/>
            <a:ext cx="457200" cy="584776"/>
          </a:xfrm>
          <a:prstGeom prst="rect">
            <a:avLst/>
          </a:prstGeom>
        </p:spPr>
        <p:txBody>
          <a:bodyPr vert="horz" lIns="91440" tIns="45720" rIns="91440" bIns="45720" rtlCol="0" anchor="ctr">
            <a:noAutofit/>
          </a:bodyPr>
          <a:lstStyle/>
          <a:p>
            <a:r>
              <a:rPr lang="en-US" sz="8000" dirty="0">
                <a:solidFill>
                  <a:prstClr val="black"/>
                </a:solidFill>
              </a:rPr>
              <a:t>“</a:t>
            </a:r>
          </a:p>
        </p:txBody>
      </p:sp>
      <p:sp>
        <p:nvSpPr>
          <p:cNvPr id="15" name="TextBox 14"/>
          <p:cNvSpPr txBox="1"/>
          <p:nvPr/>
        </p:nvSpPr>
        <p:spPr>
          <a:xfrm>
            <a:off x="7950200" y="2827870"/>
            <a:ext cx="457200" cy="584776"/>
          </a:xfrm>
          <a:prstGeom prst="rect">
            <a:avLst/>
          </a:prstGeom>
        </p:spPr>
        <p:txBody>
          <a:bodyPr vert="horz" lIns="91440" tIns="45720" rIns="91440" bIns="45720" rtlCol="0" anchor="ctr">
            <a:noAutofit/>
          </a:bodyPr>
          <a:lstStyle/>
          <a:p>
            <a:pPr algn="r"/>
            <a:r>
              <a:rPr lang="en-US" sz="8000" dirty="0">
                <a:solidFill>
                  <a:prstClr val="black"/>
                </a:solidFill>
              </a:rPr>
              <a:t>”</a:t>
            </a:r>
          </a:p>
        </p:txBody>
      </p:sp>
      <p:cxnSp>
        <p:nvCxnSpPr>
          <p:cNvPr id="19" name="Straight Connector 18"/>
          <p:cNvCxnSpPr/>
          <p:nvPr/>
        </p:nvCxnSpPr>
        <p:spPr>
          <a:xfrm>
            <a:off x="1047127" y="414019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1523186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71552" y="3308581"/>
            <a:ext cx="7207251"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971551" y="4777381"/>
            <a:ext cx="7207251"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65E28D-9648-41EC-8819-4CD3CA6840AF}" type="datetimeFigureOut">
              <a:rPr lang="en-US" smtClean="0">
                <a:solidFill>
                  <a:prstClr val="black"/>
                </a:solidFill>
              </a:rPr>
              <a:pPr/>
              <a:t>11/9/2023</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98A54885-1898-4EB7-9A76-3DA44B39B309}"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8001202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084660" y="982132"/>
            <a:ext cx="6972299"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971551" y="3639312"/>
            <a:ext cx="7207251"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971551" y="4529667"/>
            <a:ext cx="7207251"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65E28D-9648-41EC-8819-4CD3CA6840AF}" type="datetimeFigureOut">
              <a:rPr lang="en-US" smtClean="0">
                <a:solidFill>
                  <a:prstClr val="black"/>
                </a:solidFill>
              </a:rPr>
              <a:pPr/>
              <a:t>11/9/2023</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98A54885-1898-4EB7-9A76-3DA44B39B309}" type="slidenum">
              <a:rPr lang="en-US" smtClean="0">
                <a:solidFill>
                  <a:prstClr val="black"/>
                </a:solidFill>
              </a:rPr>
              <a:pPr/>
              <a:t>‹#›</a:t>
            </a:fld>
            <a:endParaRPr lang="en-US">
              <a:solidFill>
                <a:prstClr val="black"/>
              </a:solidFill>
            </a:endParaRPr>
          </a:p>
        </p:txBody>
      </p:sp>
      <p:sp>
        <p:nvSpPr>
          <p:cNvPr id="12" name="TextBox 11"/>
          <p:cNvSpPr txBox="1"/>
          <p:nvPr/>
        </p:nvSpPr>
        <p:spPr>
          <a:xfrm>
            <a:off x="646510" y="879961"/>
            <a:ext cx="457200" cy="584776"/>
          </a:xfrm>
          <a:prstGeom prst="rect">
            <a:avLst/>
          </a:prstGeom>
        </p:spPr>
        <p:txBody>
          <a:bodyPr vert="horz" lIns="91440" tIns="45720" rIns="91440" bIns="45720" rtlCol="0" anchor="ctr">
            <a:noAutofit/>
          </a:bodyPr>
          <a:lstStyle/>
          <a:p>
            <a:r>
              <a:rPr lang="en-US" sz="8000" dirty="0">
                <a:solidFill>
                  <a:prstClr val="black"/>
                </a:solidFill>
              </a:rPr>
              <a:t>“</a:t>
            </a:r>
          </a:p>
        </p:txBody>
      </p:sp>
      <p:sp>
        <p:nvSpPr>
          <p:cNvPr id="13" name="TextBox 12"/>
          <p:cNvSpPr txBox="1"/>
          <p:nvPr/>
        </p:nvSpPr>
        <p:spPr>
          <a:xfrm>
            <a:off x="7950200" y="2599261"/>
            <a:ext cx="457200" cy="584776"/>
          </a:xfrm>
          <a:prstGeom prst="rect">
            <a:avLst/>
          </a:prstGeom>
        </p:spPr>
        <p:txBody>
          <a:bodyPr vert="horz" lIns="91440" tIns="45720" rIns="91440" bIns="45720" rtlCol="0" anchor="ctr">
            <a:noAutofit/>
          </a:bodyPr>
          <a:lstStyle/>
          <a:p>
            <a:pPr algn="r"/>
            <a:r>
              <a:rPr lang="en-US" sz="8000" dirty="0">
                <a:solidFill>
                  <a:prstClr val="black"/>
                </a:solidFill>
              </a:rPr>
              <a:t>”</a:t>
            </a:r>
          </a:p>
        </p:txBody>
      </p:sp>
      <p:cxnSp>
        <p:nvCxnSpPr>
          <p:cNvPr id="26" name="Straight Connector 25"/>
          <p:cNvCxnSpPr/>
          <p:nvPr/>
        </p:nvCxnSpPr>
        <p:spPr>
          <a:xfrm>
            <a:off x="1047127" y="34290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8693640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971551" y="982132"/>
            <a:ext cx="7207250"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971551" y="3630168"/>
            <a:ext cx="7207251"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971550" y="4470400"/>
            <a:ext cx="7207253"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65E28D-9648-41EC-8819-4CD3CA6840AF}" type="datetimeFigureOut">
              <a:rPr lang="en-US" smtClean="0">
                <a:solidFill>
                  <a:prstClr val="black"/>
                </a:solidFill>
              </a:rPr>
              <a:pPr/>
              <a:t>11/9/2023</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98A54885-1898-4EB7-9A76-3DA44B39B309}" type="slidenum">
              <a:rPr lang="en-US" smtClean="0">
                <a:solidFill>
                  <a:prstClr val="black"/>
                </a:solidFill>
              </a:rPr>
              <a:pPr/>
              <a:t>‹#›</a:t>
            </a:fld>
            <a:endParaRPr lang="en-US">
              <a:solidFill>
                <a:prstClr val="black"/>
              </a:solidFill>
            </a:endParaRPr>
          </a:p>
        </p:txBody>
      </p:sp>
      <p:cxnSp>
        <p:nvCxnSpPr>
          <p:cNvPr id="15" name="Straight Connector 14"/>
          <p:cNvCxnSpPr/>
          <p:nvPr/>
        </p:nvCxnSpPr>
        <p:spPr>
          <a:xfrm>
            <a:off x="1047127" y="34290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508586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E65E28D-9648-41EC-8819-4CD3CA6840AF}" type="datetimeFigureOut">
              <a:rPr lang="en-US" smtClean="0">
                <a:solidFill>
                  <a:prstClr val="black"/>
                </a:solidFill>
              </a:rPr>
              <a:pPr/>
              <a:t>11/9/2023</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98A54885-1898-4EB7-9A76-3DA44B39B309}" type="slidenum">
              <a:rPr lang="en-US" smtClean="0">
                <a:solidFill>
                  <a:prstClr val="black"/>
                </a:solidFill>
              </a:rPr>
              <a:pPr/>
              <a:t>‹#›</a:t>
            </a:fld>
            <a:endParaRPr lang="en-US">
              <a:solidFill>
                <a:prstClr val="black"/>
              </a:solidFill>
            </a:endParaRPr>
          </a:p>
        </p:txBody>
      </p:sp>
      <p:cxnSp>
        <p:nvCxnSpPr>
          <p:cNvPr id="14" name="Straight Connector 13"/>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9330944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9518" y="982132"/>
            <a:ext cx="1418171"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71549" y="982132"/>
            <a:ext cx="5574769"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E65E28D-9648-41EC-8819-4CD3CA6840AF}" type="datetimeFigureOut">
              <a:rPr lang="en-US" smtClean="0">
                <a:solidFill>
                  <a:prstClr val="black"/>
                </a:solidFill>
              </a:rPr>
              <a:pPr/>
              <a:t>11/9/2023</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98A54885-1898-4EB7-9A76-3DA44B39B309}" type="slidenum">
              <a:rPr lang="en-US" smtClean="0">
                <a:solidFill>
                  <a:prstClr val="black"/>
                </a:solidFill>
              </a:rPr>
              <a:pPr/>
              <a:t>‹#›</a:t>
            </a:fld>
            <a:endParaRPr lang="en-US">
              <a:solidFill>
                <a:prstClr val="black"/>
              </a:solidFill>
            </a:endParaRPr>
          </a:p>
        </p:txBody>
      </p:sp>
      <p:cxnSp>
        <p:nvCxnSpPr>
          <p:cNvPr id="14" name="Straight Connector 13"/>
          <p:cNvCxnSpPr/>
          <p:nvPr/>
        </p:nvCxnSpPr>
        <p:spPr>
          <a:xfrm>
            <a:off x="6647918"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93718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801"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1D8BD707-D9CF-40AE-B4C6-C98DA3205C09}" type="datetimeFigureOut">
              <a:rPr lang="en-US" smtClean="0"/>
              <a:pPr/>
              <a:t>11/9/2023</a:t>
            </a:fld>
            <a:endParaRPr lang="en-US"/>
          </a:p>
        </p:txBody>
      </p:sp>
      <p:sp>
        <p:nvSpPr>
          <p:cNvPr id="9" name="Slide Number Placeholder 8"/>
          <p:cNvSpPr>
            <a:spLocks noGrp="1"/>
          </p:cNvSpPr>
          <p:nvPr>
            <p:ph type="sldNum" sz="quarter" idx="11"/>
          </p:nvPr>
        </p:nvSpPr>
        <p:spPr/>
        <p:txBody>
          <a:bodyPr/>
          <a:lstStyle/>
          <a:p>
            <a:fld id="{B6F15528-21DE-4FAA-801E-634DDDAF4B2B}"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image" Target="../media/image5.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image" Target="../media/image4.pn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theme" Target="../theme/theme4.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image" Target="../media/image5.png"/><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19" Type="http://schemas.openxmlformats.org/officeDocument/2006/relationships/image" Target="../media/image4.png"/><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B6F15528-21DE-4FAA-801E-634DDDAF4B2B}" type="slidenum">
              <a:rPr lang="en-US" smtClean="0"/>
              <a:pPr/>
              <a:t>‹#›</a:t>
            </a:fld>
            <a:endParaRPr lang="en-US"/>
          </a:p>
        </p:txBody>
      </p:sp>
      <p:sp>
        <p:nvSpPr>
          <p:cNvPr id="5" name="Footer Placeholder 4"/>
          <p:cNvSpPr>
            <a:spLocks noGrp="1"/>
          </p:cNvSpPr>
          <p:nvPr>
            <p:ph type="ftr" sz="quarter" idx="3"/>
          </p:nvPr>
        </p:nvSpPr>
        <p:spPr>
          <a:xfrm rot="16200000">
            <a:off x="7586912"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3"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1D8BD707-D9CF-40AE-B4C6-C98DA3205C09}" type="datetimeFigureOut">
              <a:rPr lang="en-US" smtClean="0"/>
              <a:pPr/>
              <a:t>11/9/2023</a:t>
            </a:fld>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1"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r" defTabSz="914400" rtl="1"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r" defTabSz="914400" rtl="1"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r" defTabSz="914400" rtl="1"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r" defTabSz="914400" rtl="1"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r" defTabSz="914400" rtl="1"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r" defTabSz="914400" rtl="1"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r" defTabSz="914400" rtl="1"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r" defTabSz="914400" rtl="1"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r" defTabSz="914400" rtl="1"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553200" y="6356354"/>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D8BD707-D9CF-40AE-B4C6-C98DA3205C09}" type="datetimeFigureOut">
              <a:rPr lang="en-US" smtClean="0"/>
              <a:pPr/>
              <a:t>11/9/2023</a:t>
            </a:fld>
            <a:endParaRPr lang="en-US"/>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57200" y="6356354"/>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739786862"/>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1802" y="0"/>
            <a:ext cx="917247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971552" y="982137"/>
            <a:ext cx="7200897"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71552" y="2556932"/>
            <a:ext cx="7200897"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508126" y="5969000"/>
            <a:ext cx="120015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E65E28D-9648-41EC-8819-4CD3CA6840AF}" type="datetimeFigureOut">
              <a:rPr lang="en-US" smtClean="0">
                <a:solidFill>
                  <a:prstClr val="black"/>
                </a:solidFill>
              </a:rPr>
              <a:pPr/>
              <a:t>11/9/2023</a:t>
            </a:fld>
            <a:endParaRPr lang="en-US">
              <a:solidFill>
                <a:prstClr val="black"/>
              </a:solidFill>
            </a:endParaRPr>
          </a:p>
        </p:txBody>
      </p:sp>
      <p:sp>
        <p:nvSpPr>
          <p:cNvPr id="5" name="Footer Placeholder 4"/>
          <p:cNvSpPr>
            <a:spLocks noGrp="1"/>
          </p:cNvSpPr>
          <p:nvPr>
            <p:ph type="ftr" sz="quarter" idx="3"/>
          </p:nvPr>
        </p:nvSpPr>
        <p:spPr>
          <a:xfrm>
            <a:off x="971552" y="5969000"/>
            <a:ext cx="5479425"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solidFill>
                <a:prstClr val="black"/>
              </a:solidFill>
            </a:endParaRPr>
          </a:p>
        </p:txBody>
      </p:sp>
      <p:sp>
        <p:nvSpPr>
          <p:cNvPr id="6" name="Slide Number Placeholder 5"/>
          <p:cNvSpPr>
            <a:spLocks noGrp="1"/>
          </p:cNvSpPr>
          <p:nvPr>
            <p:ph type="sldNum" sz="quarter" idx="4"/>
          </p:nvPr>
        </p:nvSpPr>
        <p:spPr>
          <a:xfrm>
            <a:off x="7765428" y="5969000"/>
            <a:ext cx="40702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8A54885-1898-4EB7-9A76-3DA44B39B309}"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736467033"/>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 id="2147483795" r:id="rId15"/>
    <p:sldLayoutId id="2147483796" r:id="rId16"/>
    <p:sldLayoutId id="214748379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1802" y="0"/>
            <a:ext cx="917247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971552" y="982133"/>
            <a:ext cx="7200897"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71551" y="2556932"/>
            <a:ext cx="7200897"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508126" y="5969000"/>
            <a:ext cx="120015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E65E28D-9648-41EC-8819-4CD3CA6840AF}" type="datetimeFigureOut">
              <a:rPr lang="en-US" smtClean="0">
                <a:solidFill>
                  <a:prstClr val="black"/>
                </a:solidFill>
              </a:rPr>
              <a:pPr/>
              <a:t>11/9/2023</a:t>
            </a:fld>
            <a:endParaRPr lang="en-US">
              <a:solidFill>
                <a:prstClr val="black"/>
              </a:solidFill>
            </a:endParaRPr>
          </a:p>
        </p:txBody>
      </p:sp>
      <p:sp>
        <p:nvSpPr>
          <p:cNvPr id="5" name="Footer Placeholder 4"/>
          <p:cNvSpPr>
            <a:spLocks noGrp="1"/>
          </p:cNvSpPr>
          <p:nvPr>
            <p:ph type="ftr" sz="quarter" idx="3"/>
          </p:nvPr>
        </p:nvSpPr>
        <p:spPr>
          <a:xfrm>
            <a:off x="971551" y="5969000"/>
            <a:ext cx="5479425"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solidFill>
                <a:prstClr val="black"/>
              </a:solidFill>
            </a:endParaRPr>
          </a:p>
        </p:txBody>
      </p:sp>
      <p:sp>
        <p:nvSpPr>
          <p:cNvPr id="6" name="Slide Number Placeholder 5"/>
          <p:cNvSpPr>
            <a:spLocks noGrp="1"/>
          </p:cNvSpPr>
          <p:nvPr>
            <p:ph type="sldNum" sz="quarter" idx="4"/>
          </p:nvPr>
        </p:nvSpPr>
        <p:spPr>
          <a:xfrm>
            <a:off x="7765426" y="5969000"/>
            <a:ext cx="40702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8A54885-1898-4EB7-9A76-3DA44B39B309}"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947726665"/>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 id="2147483811" r:id="rId13"/>
    <p:sldLayoutId id="2147483812" r:id="rId14"/>
    <p:sldLayoutId id="2147483813" r:id="rId15"/>
    <p:sldLayoutId id="2147483814" r:id="rId16"/>
    <p:sldLayoutId id="214748381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goums.ac.ir/files/diglib/files/web_of_science__part_1.pdf"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goums.ac.ir/files/diglib/files/scopus_n1.pdf"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1.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1.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goums.ac.ir/files/diglib/files/clinical_key.pdf"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goums.ac.ir/files/diglib/files/embase_-_Copy.pdf"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goums.ac.ir/files/diglib/files/Ovid.goums.ac.ir.pdf"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goums.ac.ir/files/diglib/files/openi_(1).pdf"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goums.ac.ir/files/diglib/files/science_direct__goums.pdf"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4" name="Title 1"/>
          <p:cNvSpPr>
            <a:spLocks noGrp="1"/>
          </p:cNvSpPr>
          <p:nvPr>
            <p:ph idx="1"/>
          </p:nvPr>
        </p:nvSpPr>
        <p:spPr>
          <a:xfrm>
            <a:off x="83457" y="838204"/>
            <a:ext cx="8229600" cy="6126163"/>
          </a:xfrm>
        </p:spPr>
        <p:txBody>
          <a:bodyPr>
            <a:normAutofit/>
          </a:bodyPr>
          <a:lstStyle/>
          <a:p>
            <a:pPr marL="0" indent="0" algn="ctr">
              <a:buNone/>
            </a:pPr>
            <a:endParaRPr lang="fa-IR" sz="2800" b="1" dirty="0" smtClean="0">
              <a:cs typeface="2  Aseman" pitchFamily="2" charset="-78"/>
            </a:endParaRPr>
          </a:p>
          <a:p>
            <a:pPr marL="0" indent="0" algn="ctr">
              <a:buNone/>
            </a:pPr>
            <a:r>
              <a:rPr lang="fa-IR" sz="2800" b="1" dirty="0" smtClean="0">
                <a:cs typeface="2  Aseman" pitchFamily="2" charset="-78"/>
              </a:rPr>
              <a:t>دانشگاه علوم پزشکی تهران </a:t>
            </a:r>
          </a:p>
          <a:p>
            <a:pPr marL="0" indent="0" algn="ctr">
              <a:buNone/>
            </a:pPr>
            <a:r>
              <a:rPr lang="fa-IR" sz="2800" b="1" dirty="0" smtClean="0">
                <a:cs typeface="2  Aseman" pitchFamily="2" charset="-78"/>
              </a:rPr>
              <a:t>معاونت تحقیقات و فناوری</a:t>
            </a:r>
          </a:p>
          <a:p>
            <a:pPr marL="0" indent="0" algn="ctr">
              <a:buNone/>
            </a:pPr>
            <a:r>
              <a:rPr lang="fa-IR" sz="2800" b="1" dirty="0" smtClean="0">
                <a:cs typeface="2  Aseman" pitchFamily="2" charset="-78"/>
              </a:rPr>
              <a:t>دفتر توسعه پژوهش بیمارستان سینا </a:t>
            </a:r>
          </a:p>
          <a:p>
            <a:pPr marL="0" indent="0" algn="ctr">
              <a:buNone/>
            </a:pPr>
            <a:endParaRPr lang="fa-IR" sz="2800" b="1" dirty="0">
              <a:cs typeface="2  Aseman" pitchFamily="2" charset="-78"/>
            </a:endParaRPr>
          </a:p>
          <a:p>
            <a:pPr marL="0" indent="0" algn="ctr">
              <a:buNone/>
            </a:pPr>
            <a:endParaRPr lang="fa-IR" sz="2800" b="1" dirty="0" smtClean="0">
              <a:cs typeface="2  Aseman" pitchFamily="2" charset="-78"/>
            </a:endParaRPr>
          </a:p>
          <a:p>
            <a:pPr marL="0" indent="0" algn="ctr">
              <a:buNone/>
            </a:pPr>
            <a:r>
              <a:rPr lang="fa-IR" sz="4800" b="1" dirty="0" smtClean="0">
                <a:solidFill>
                  <a:srgbClr val="7030A0"/>
                </a:solidFill>
                <a:cs typeface="B Yekan" pitchFamily="2" charset="-78"/>
              </a:rPr>
              <a:t>ژورنال های الکترونیک و بانک های اطلاعاتی</a:t>
            </a:r>
          </a:p>
          <a:p>
            <a:pPr marL="0" indent="0" algn="ctr">
              <a:buNone/>
            </a:pPr>
            <a:endParaRPr lang="en-US" sz="4800" b="1" dirty="0" smtClean="0">
              <a:cs typeface="2  Elham" pitchFamily="2" charset="-78"/>
            </a:endParaRPr>
          </a:p>
          <a:p>
            <a:pPr marL="0" indent="0" algn="ctr">
              <a:buNone/>
            </a:pPr>
            <a:endParaRPr lang="fa-IR" sz="4800" b="1" dirty="0">
              <a:cs typeface="2  Elham" pitchFamily="2" charset="-78"/>
            </a:endParaRPr>
          </a:p>
        </p:txBody>
      </p:sp>
      <p:pic>
        <p:nvPicPr>
          <p:cNvPr id="2" name="Picture 1"/>
          <p:cNvPicPr>
            <a:picLocks noChangeAspect="1"/>
          </p:cNvPicPr>
          <p:nvPr/>
        </p:nvPicPr>
        <p:blipFill>
          <a:blip r:embed="rId2"/>
          <a:stretch>
            <a:fillRect/>
          </a:stretch>
        </p:blipFill>
        <p:spPr>
          <a:xfrm>
            <a:off x="3733800" y="405350"/>
            <a:ext cx="804742" cy="865707"/>
          </a:xfrm>
          <a:prstGeom prst="rect">
            <a:avLst/>
          </a:prstGeom>
        </p:spPr>
      </p:pic>
    </p:spTree>
    <p:extLst>
      <p:ext uri="{BB962C8B-B14F-4D97-AF65-F5344CB8AC3E}">
        <p14:creationId xmlns:p14="http://schemas.microsoft.com/office/powerpoint/2010/main" val="29833634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b="1" dirty="0">
                <a:solidFill>
                  <a:srgbClr val="00B0F0"/>
                </a:solidFill>
                <a:latin typeface="Times" pitchFamily="18" charset="0"/>
                <a:cs typeface="A EntezareZohoor B4" panose="00000700000000000000" pitchFamily="2" charset="-78"/>
              </a:rPr>
              <a:t>جستجوی پیشرفته پابمد</a:t>
            </a:r>
          </a:p>
        </p:txBody>
      </p:sp>
      <p:sp>
        <p:nvSpPr>
          <p:cNvPr id="3" name="Content Placeholder 2"/>
          <p:cNvSpPr>
            <a:spLocks noGrp="1"/>
          </p:cNvSpPr>
          <p:nvPr>
            <p:ph sz="quarter" idx="4294967295"/>
          </p:nvPr>
        </p:nvSpPr>
        <p:spPr>
          <a:xfrm>
            <a:off x="609600" y="1600200"/>
            <a:ext cx="7924800" cy="4114800"/>
          </a:xfrm>
          <a:prstGeom prst="rect">
            <a:avLst/>
          </a:prstGeom>
        </p:spPr>
        <p:txBody>
          <a:bodyPr>
            <a:noAutofit/>
          </a:bodyPr>
          <a:lstStyle/>
          <a:p>
            <a:pPr marL="457200" indent="-457200" algn="r">
              <a:buFont typeface="+mj-lt"/>
              <a:buAutoNum type="arabicPeriod"/>
            </a:pPr>
            <a:r>
              <a:rPr lang="fa-IR" sz="2400" b="1" dirty="0" smtClean="0">
                <a:solidFill>
                  <a:srgbClr val="0A0906"/>
                </a:solidFill>
                <a:cs typeface="B Mitra" panose="00000400000000000000" pitchFamily="2" charset="-78"/>
              </a:rPr>
              <a:t> </a:t>
            </a:r>
            <a:r>
              <a:rPr lang="fa-IR" sz="2400" b="1" dirty="0">
                <a:solidFill>
                  <a:srgbClr val="0A0906"/>
                </a:solidFill>
                <a:cs typeface="B Mitra" panose="00000400000000000000" pitchFamily="2" charset="-78"/>
              </a:rPr>
              <a:t>تحلیل پرسش و استخراج مفاهیم یا کلیواژگان پرسش</a:t>
            </a:r>
          </a:p>
          <a:p>
            <a:pPr marL="457200" indent="-457200" algn="r">
              <a:buFont typeface="+mj-lt"/>
              <a:buAutoNum type="arabicPeriod"/>
            </a:pPr>
            <a:r>
              <a:rPr lang="fa-IR" sz="2400" b="1" dirty="0">
                <a:solidFill>
                  <a:srgbClr val="0A0906"/>
                </a:solidFill>
                <a:cs typeface="B Mitra" panose="00000400000000000000" pitchFamily="2" charset="-78"/>
              </a:rPr>
              <a:t>تعین فیلدهای مورد نظر برای هر کلمه مورد پرسش</a:t>
            </a:r>
          </a:p>
          <a:p>
            <a:pPr marL="457200" indent="-457200" algn="r">
              <a:buFont typeface="+mj-lt"/>
              <a:buAutoNum type="arabicPeriod"/>
            </a:pPr>
            <a:r>
              <a:rPr lang="fa-IR" sz="2400" b="1" dirty="0">
                <a:solidFill>
                  <a:srgbClr val="0A0906"/>
                </a:solidFill>
                <a:cs typeface="B Mitra" panose="00000400000000000000" pitchFamily="2" charset="-78"/>
              </a:rPr>
              <a:t>استفاده از فیلدهای نام ژورنال، نام نویسنده و ... جهت جستتجوی تخصصی </a:t>
            </a:r>
          </a:p>
          <a:p>
            <a:pPr marL="457200" indent="-457200" algn="r">
              <a:buFont typeface="+mj-lt"/>
              <a:buAutoNum type="arabicPeriod"/>
            </a:pPr>
            <a:r>
              <a:rPr lang="fa-IR" sz="2400" b="1" dirty="0">
                <a:solidFill>
                  <a:srgbClr val="0A0906"/>
                </a:solidFill>
                <a:cs typeface="B Mitra" panose="00000400000000000000" pitchFamily="2" charset="-78"/>
              </a:rPr>
              <a:t>استفاده هوشمند از عملگرهای بولی</a:t>
            </a:r>
          </a:p>
          <a:p>
            <a:pPr marL="457200" indent="-457200" algn="r">
              <a:buFont typeface="+mj-lt"/>
              <a:buAutoNum type="arabicPeriod"/>
            </a:pPr>
            <a:r>
              <a:rPr lang="fa-IR" sz="2400" b="1" dirty="0">
                <a:solidFill>
                  <a:srgbClr val="0A0906"/>
                </a:solidFill>
                <a:cs typeface="B Mitra" panose="00000400000000000000" pitchFamily="2" charset="-78"/>
              </a:rPr>
              <a:t>استفاده از تکنیک های جستجو مانند </a:t>
            </a:r>
            <a:r>
              <a:rPr lang="en-US" sz="2400" b="1" dirty="0">
                <a:solidFill>
                  <a:srgbClr val="0A0906"/>
                </a:solidFill>
                <a:cs typeface="B Mitra" panose="00000400000000000000" pitchFamily="2" charset="-78"/>
              </a:rPr>
              <a:t>Truncation </a:t>
            </a:r>
            <a:r>
              <a:rPr lang="fa-IR" sz="2400" b="1" dirty="0">
                <a:solidFill>
                  <a:srgbClr val="0A0906"/>
                </a:solidFill>
                <a:cs typeface="B Mitra" panose="00000400000000000000" pitchFamily="2" charset="-78"/>
              </a:rPr>
              <a:t> و </a:t>
            </a:r>
            <a:r>
              <a:rPr lang="en-US" sz="2400" b="1" dirty="0">
                <a:solidFill>
                  <a:srgbClr val="0A0906"/>
                </a:solidFill>
                <a:cs typeface="B Mitra" panose="00000400000000000000" pitchFamily="2" charset="-78"/>
              </a:rPr>
              <a:t>Phrase Searching …</a:t>
            </a:r>
          </a:p>
          <a:p>
            <a:pPr marL="457200" indent="-457200" algn="r">
              <a:buFont typeface="+mj-lt"/>
              <a:buAutoNum type="arabicPeriod"/>
            </a:pPr>
            <a:r>
              <a:rPr lang="fa-IR" sz="2400" b="1" dirty="0">
                <a:solidFill>
                  <a:srgbClr val="0A0906"/>
                </a:solidFill>
                <a:cs typeface="B Mitra" panose="00000400000000000000" pitchFamily="2" charset="-78"/>
              </a:rPr>
              <a:t>اعمال محدودیت ها (</a:t>
            </a:r>
            <a:r>
              <a:rPr lang="en-US" sz="2400" b="1" dirty="0">
                <a:solidFill>
                  <a:srgbClr val="0A0906"/>
                </a:solidFill>
                <a:cs typeface="B Mitra" panose="00000400000000000000" pitchFamily="2" charset="-78"/>
              </a:rPr>
              <a:t>(Limits</a:t>
            </a:r>
            <a:r>
              <a:rPr lang="fa-IR" sz="2400" b="1" dirty="0">
                <a:solidFill>
                  <a:srgbClr val="0A0906"/>
                </a:solidFill>
                <a:cs typeface="B Mitra" panose="00000400000000000000" pitchFamily="2" charset="-78"/>
              </a:rPr>
              <a:t> پس از انجام </a:t>
            </a:r>
            <a:r>
              <a:rPr lang="fa-IR" sz="2400" b="1" dirty="0" smtClean="0">
                <a:solidFill>
                  <a:srgbClr val="0A0906"/>
                </a:solidFill>
                <a:cs typeface="B Mitra" panose="00000400000000000000" pitchFamily="2" charset="-78"/>
              </a:rPr>
              <a:t>جستجو </a:t>
            </a:r>
            <a:endParaRPr lang="en-US" sz="2400" b="1" dirty="0">
              <a:solidFill>
                <a:srgbClr val="0A0906"/>
              </a:solidFill>
              <a:cs typeface="B Mitra" panose="00000400000000000000" pitchFamily="2" charset="-78"/>
            </a:endParaRPr>
          </a:p>
        </p:txBody>
      </p:sp>
    </p:spTree>
    <p:extLst>
      <p:ext uri="{BB962C8B-B14F-4D97-AF65-F5344CB8AC3E}">
        <p14:creationId xmlns:p14="http://schemas.microsoft.com/office/powerpoint/2010/main" val="193925328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sz="3600" b="1" dirty="0">
                <a:solidFill>
                  <a:srgbClr val="00B050"/>
                </a:solidFill>
                <a:latin typeface="+mn-lt"/>
                <a:ea typeface="+mn-ea"/>
                <a:cs typeface="B Yekan" pitchFamily="2" charset="-78"/>
              </a:rPr>
              <a:t>معرفی پایگاه های اطلاعاتی مورد اشتراک</a:t>
            </a:r>
          </a:p>
        </p:txBody>
      </p:sp>
      <p:sp>
        <p:nvSpPr>
          <p:cNvPr id="3" name="Content Placeholder 2"/>
          <p:cNvSpPr>
            <a:spLocks noGrp="1"/>
          </p:cNvSpPr>
          <p:nvPr>
            <p:ph idx="1"/>
          </p:nvPr>
        </p:nvSpPr>
        <p:spPr>
          <a:xfrm>
            <a:off x="457200" y="1600200"/>
            <a:ext cx="7620000" cy="5029200"/>
          </a:xfrm>
        </p:spPr>
        <p:txBody>
          <a:bodyPr>
            <a:normAutofit/>
          </a:bodyPr>
          <a:lstStyle/>
          <a:p>
            <a:r>
              <a:rPr lang="en-US" sz="3200" b="1" dirty="0" smtClean="0">
                <a:solidFill>
                  <a:srgbClr val="7030A0"/>
                </a:solidFill>
                <a:cs typeface="+mj-cs"/>
              </a:rPr>
              <a:t>Web of Science</a:t>
            </a:r>
            <a:endParaRPr lang="fa-IR" sz="3200" b="1" dirty="0" smtClean="0">
              <a:solidFill>
                <a:srgbClr val="7030A0"/>
              </a:solidFill>
              <a:cs typeface="+mj-cs"/>
            </a:endParaRPr>
          </a:p>
          <a:p>
            <a:pPr marL="114300" indent="0" algn="just">
              <a:buNone/>
            </a:pPr>
            <a:endParaRPr lang="fa-IR" sz="3200" b="1" dirty="0">
              <a:solidFill>
                <a:srgbClr val="7030A0"/>
              </a:solidFill>
              <a:cs typeface="+mj-cs"/>
            </a:endParaRPr>
          </a:p>
          <a:p>
            <a:pPr marL="114300" indent="0" algn="just">
              <a:buNone/>
            </a:pPr>
            <a:r>
              <a:rPr lang="ar-SA" sz="2400" b="1" dirty="0" smtClean="0">
                <a:cs typeface="B Lotus" pitchFamily="2" charset="-78"/>
              </a:rPr>
              <a:t>یک پایگاه کتابشناختی است که پیوند به متن کامل هزاران مجله را فراهم آورده است. دسترسی به متن کامل منابع، به اشتراک موسسه به مجلات الکترونیکی بستگی دارد. مهم‌ترین اطلاعات قابل دریافت از پایگاه وب آو ساینس شامل: شناسایی مقاله ها و برخی دیگر از انواع تولید علمی، شناسایی کسانی که به آثار علمی استناد کرده اند، شناسایی نقش هر یک از آثار علمی در پشتیبانی از پژوهش‌های فعلی، ردیابی فعالیت‌های پژوهشی همکاران دانشگاهی،</a:t>
            </a:r>
            <a:r>
              <a:rPr lang="ar-SA" sz="2400" b="1" dirty="0">
                <a:cs typeface="B Lotus" pitchFamily="2" charset="-78"/>
              </a:rPr>
              <a:t> ردیابی تاریخ و روند پیشرفت یک روش علمی از آغاز تا کنون و... می باشد.</a:t>
            </a:r>
            <a:endParaRPr lang="fa-IR" sz="2400" b="1" dirty="0">
              <a:cs typeface="B Lotus" pitchFamily="2" charset="-78"/>
            </a:endParaRPr>
          </a:p>
          <a:p>
            <a:pPr marL="114300" indent="0" algn="just">
              <a:buNone/>
            </a:pPr>
            <a:r>
              <a:rPr lang="fa-IR" dirty="0" smtClean="0">
                <a:solidFill>
                  <a:srgbClr val="C00000"/>
                </a:solidFill>
                <a:cs typeface="B Yekan" pitchFamily="2" charset="-78"/>
              </a:rPr>
              <a:t>برای دسترسی به اسلاید آموزشی </a:t>
            </a:r>
            <a:r>
              <a:rPr lang="en-US" sz="1800" b="1" dirty="0" smtClean="0">
                <a:solidFill>
                  <a:srgbClr val="C00000"/>
                </a:solidFill>
                <a:cs typeface="B Yekan" pitchFamily="2" charset="-78"/>
              </a:rPr>
              <a:t>Web of Science</a:t>
            </a:r>
            <a:r>
              <a:rPr lang="fa-IR" sz="1800" b="1" dirty="0" smtClean="0">
                <a:solidFill>
                  <a:srgbClr val="C00000"/>
                </a:solidFill>
                <a:cs typeface="B Yekan" pitchFamily="2" charset="-78"/>
              </a:rPr>
              <a:t> </a:t>
            </a:r>
            <a:r>
              <a:rPr lang="fa-IR" dirty="0" smtClean="0">
                <a:solidFill>
                  <a:srgbClr val="C00000"/>
                </a:solidFill>
                <a:cs typeface="B Yekan" pitchFamily="2" charset="-78"/>
              </a:rPr>
              <a:t>لینک زیر را کلیک کنید: </a:t>
            </a:r>
          </a:p>
          <a:p>
            <a:pPr marL="114300" indent="0" algn="just">
              <a:buNone/>
            </a:pPr>
            <a:r>
              <a:rPr lang="en-US" sz="2000" dirty="0">
                <a:cs typeface="B Yekan" pitchFamily="2" charset="-78"/>
                <a:hlinkClick r:id="rId2"/>
              </a:rPr>
              <a:t>http://goums.ac.ir/files/diglib/files/web_of_science__</a:t>
            </a:r>
            <a:r>
              <a:rPr lang="en-US" sz="2000" dirty="0" smtClean="0">
                <a:cs typeface="B Yekan" pitchFamily="2" charset="-78"/>
                <a:hlinkClick r:id="rId2"/>
              </a:rPr>
              <a:t>part_1.pdf</a:t>
            </a:r>
            <a:r>
              <a:rPr lang="fa-IR" sz="2000" dirty="0" smtClean="0">
                <a:cs typeface="B Yekan" pitchFamily="2" charset="-78"/>
              </a:rPr>
              <a:t> </a:t>
            </a:r>
          </a:p>
        </p:txBody>
      </p:sp>
      <p:sp>
        <p:nvSpPr>
          <p:cNvPr id="4" name="AutoShape 2" descr="Image result for web of science"/>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066804"/>
            <a:ext cx="2286000" cy="138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24560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381000" y="1219200"/>
            <a:ext cx="7620000" cy="5105400"/>
          </a:xfrm>
        </p:spPr>
        <p:txBody>
          <a:bodyPr/>
          <a:lstStyle/>
          <a:p>
            <a:pPr marL="0" indent="0" algn="ctr" rtl="1">
              <a:buNone/>
            </a:pPr>
            <a:r>
              <a:rPr lang="fa-IR" sz="6000" dirty="0" smtClean="0">
                <a:solidFill>
                  <a:schemeClr val="tx2"/>
                </a:solidFill>
                <a:cs typeface="B Yekan" pitchFamily="2" charset="-78"/>
              </a:rPr>
              <a:t>جستجو در </a:t>
            </a:r>
            <a:r>
              <a:rPr lang="en-US" sz="4800" dirty="0" smtClean="0">
                <a:solidFill>
                  <a:schemeClr val="tx2"/>
                </a:solidFill>
                <a:cs typeface="B Yekan" pitchFamily="2" charset="-78"/>
              </a:rPr>
              <a:t>Web of Science</a:t>
            </a:r>
            <a:endParaRPr lang="fa-IR" sz="4800" dirty="0" smtClean="0">
              <a:solidFill>
                <a:schemeClr val="tx2"/>
              </a:solidFill>
              <a:cs typeface="B Yekan" pitchFamily="2" charset="-78"/>
            </a:endParaRPr>
          </a:p>
          <a:p>
            <a:pPr algn="r" rtl="1">
              <a:buFont typeface="Wingdings" pitchFamily="2" charset="2"/>
              <a:buChar char="§"/>
            </a:pPr>
            <a:endParaRPr lang="fa-IR" sz="2800" dirty="0" smtClean="0">
              <a:solidFill>
                <a:schemeClr val="tx2"/>
              </a:solidFill>
              <a:cs typeface="B Yekan" pitchFamily="2" charset="-78"/>
            </a:endParaRPr>
          </a:p>
          <a:p>
            <a:pPr algn="r" rtl="1">
              <a:buFont typeface="Wingdings" pitchFamily="2" charset="2"/>
              <a:buChar char="§"/>
            </a:pPr>
            <a:r>
              <a:rPr lang="fa-IR" sz="2400" dirty="0" smtClean="0">
                <a:solidFill>
                  <a:srgbClr val="7030A0"/>
                </a:solidFill>
                <a:cs typeface="B Yekan" pitchFamily="2" charset="-78"/>
              </a:rPr>
              <a:t>جستجوی ساده: </a:t>
            </a:r>
            <a:r>
              <a:rPr lang="en-US" dirty="0" smtClean="0">
                <a:solidFill>
                  <a:srgbClr val="7030A0"/>
                </a:solidFill>
                <a:cs typeface="B Yekan" pitchFamily="2" charset="-78"/>
              </a:rPr>
              <a:t>Simple Search</a:t>
            </a:r>
          </a:p>
          <a:p>
            <a:pPr algn="r" rtl="1">
              <a:buFont typeface="Wingdings" pitchFamily="2" charset="2"/>
              <a:buChar char="§"/>
            </a:pPr>
            <a:r>
              <a:rPr lang="fa-IR" sz="2400" dirty="0" smtClean="0">
                <a:solidFill>
                  <a:srgbClr val="7030A0"/>
                </a:solidFill>
                <a:cs typeface="B Yekan" pitchFamily="2" charset="-78"/>
              </a:rPr>
              <a:t>جستجوی نویسنده: </a:t>
            </a:r>
            <a:r>
              <a:rPr lang="en-US" dirty="0">
                <a:solidFill>
                  <a:srgbClr val="7030A0"/>
                </a:solidFill>
                <a:cs typeface="B Yekan" pitchFamily="2" charset="-78"/>
              </a:rPr>
              <a:t>Author </a:t>
            </a:r>
            <a:r>
              <a:rPr lang="en-US" dirty="0" smtClean="0">
                <a:solidFill>
                  <a:srgbClr val="7030A0"/>
                </a:solidFill>
                <a:cs typeface="B Yekan" pitchFamily="2" charset="-78"/>
              </a:rPr>
              <a:t>Search</a:t>
            </a:r>
            <a:endParaRPr lang="en-US" dirty="0">
              <a:solidFill>
                <a:srgbClr val="7030A0"/>
              </a:solidFill>
              <a:cs typeface="B Yekan" pitchFamily="2" charset="-78"/>
            </a:endParaRPr>
          </a:p>
          <a:p>
            <a:pPr algn="r" rtl="1">
              <a:buFont typeface="Wingdings" pitchFamily="2" charset="2"/>
              <a:buChar char="§"/>
            </a:pPr>
            <a:r>
              <a:rPr lang="fa-IR" sz="2400" dirty="0" smtClean="0">
                <a:solidFill>
                  <a:srgbClr val="7030A0"/>
                </a:solidFill>
                <a:cs typeface="B Yekan" pitchFamily="2" charset="-78"/>
              </a:rPr>
              <a:t>جستجوی منابع استناد شده: </a:t>
            </a:r>
            <a:r>
              <a:rPr lang="en-US" dirty="0">
                <a:solidFill>
                  <a:srgbClr val="7030A0"/>
                </a:solidFill>
                <a:cs typeface="B Yekan" pitchFamily="2" charset="-78"/>
              </a:rPr>
              <a:t>Cited Reference Search</a:t>
            </a:r>
          </a:p>
          <a:p>
            <a:pPr algn="r" rtl="1">
              <a:buFont typeface="Wingdings" pitchFamily="2" charset="2"/>
              <a:buChar char="§"/>
            </a:pPr>
            <a:r>
              <a:rPr lang="fa-IR" sz="2400" dirty="0">
                <a:solidFill>
                  <a:srgbClr val="7030A0"/>
                </a:solidFill>
                <a:cs typeface="B Yekan" pitchFamily="2" charset="-78"/>
              </a:rPr>
              <a:t>جستجوی پیشرفته: </a:t>
            </a:r>
            <a:r>
              <a:rPr lang="en-US" dirty="0">
                <a:solidFill>
                  <a:srgbClr val="7030A0"/>
                </a:solidFill>
                <a:cs typeface="B Yekan" pitchFamily="2" charset="-78"/>
              </a:rPr>
              <a:t>Advanced Search</a:t>
            </a:r>
            <a:endParaRPr lang="fa-IR" dirty="0">
              <a:solidFill>
                <a:srgbClr val="7030A0"/>
              </a:solidFill>
              <a:cs typeface="B Yekan" pitchFamily="2" charset="-78"/>
            </a:endParaRPr>
          </a:p>
          <a:p>
            <a:pPr marL="0" indent="0" algn="ctr" rtl="1">
              <a:buNone/>
            </a:pPr>
            <a:endParaRPr lang="fa-IR" sz="4800" dirty="0">
              <a:solidFill>
                <a:schemeClr val="tx2"/>
              </a:solidFill>
              <a:cs typeface="B Yekan" pitchFamily="2" charset="-78"/>
            </a:endParaRPr>
          </a:p>
        </p:txBody>
      </p:sp>
      <p:sp>
        <p:nvSpPr>
          <p:cNvPr id="4" name="Footer Placeholder 3"/>
          <p:cNvSpPr>
            <a:spLocks noGrp="1"/>
          </p:cNvSpPr>
          <p:nvPr>
            <p:ph type="ftr" sz="quarter" idx="4294967295"/>
          </p:nvPr>
        </p:nvSpPr>
        <p:spPr>
          <a:xfrm>
            <a:off x="3124200" y="6350000"/>
            <a:ext cx="4876800" cy="374650"/>
          </a:xfrm>
          <a:prstGeom prst="rect">
            <a:avLst/>
          </a:prstGeom>
        </p:spPr>
        <p:txBody>
          <a:bodyPr/>
          <a:lstStyle/>
          <a:p>
            <a:pPr>
              <a:defRPr/>
            </a:pPr>
            <a:r>
              <a:rPr lang="en-US" smtClean="0">
                <a:solidFill>
                  <a:srgbClr val="FFFFFF"/>
                </a:solidFill>
              </a:rPr>
              <a:t>Goums.ac.ir</a:t>
            </a:r>
            <a:endParaRPr lang="en-US">
              <a:solidFill>
                <a:srgbClr val="FFFFFF"/>
              </a:solidFill>
            </a:endParaRPr>
          </a:p>
        </p:txBody>
      </p:sp>
    </p:spTree>
    <p:extLst>
      <p:ext uri="{BB962C8B-B14F-4D97-AF65-F5344CB8AC3E}">
        <p14:creationId xmlns:p14="http://schemas.microsoft.com/office/powerpoint/2010/main" val="808666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eaLnBrk="1" hangingPunct="1">
              <a:defRPr/>
            </a:pPr>
            <a:r>
              <a:rPr lang="fa-IR" dirty="0">
                <a:solidFill>
                  <a:schemeClr val="tx2"/>
                </a:solidFill>
                <a:latin typeface="+mn-lt"/>
                <a:cs typeface="B Yekan" pitchFamily="2" charset="-78"/>
              </a:rPr>
              <a:t>جستجو در </a:t>
            </a:r>
            <a:r>
              <a:rPr lang="fa-IR" dirty="0" smtClean="0">
                <a:solidFill>
                  <a:schemeClr val="tx2"/>
                </a:solidFill>
                <a:latin typeface="+mn-lt"/>
                <a:cs typeface="B Yekan" pitchFamily="2" charset="-78"/>
              </a:rPr>
              <a:t>فیلدها بخش </a:t>
            </a:r>
            <a:r>
              <a:rPr lang="fa-IR" dirty="0">
                <a:solidFill>
                  <a:schemeClr val="tx2"/>
                </a:solidFill>
                <a:latin typeface="+mn-lt"/>
                <a:cs typeface="B Yekan" pitchFamily="2" charset="-78"/>
              </a:rPr>
              <a:t>جستجوی ساده</a:t>
            </a:r>
            <a:endParaRPr lang="en-US" dirty="0">
              <a:solidFill>
                <a:schemeClr val="tx2"/>
              </a:solidFill>
              <a:latin typeface="+mn-lt"/>
              <a:cs typeface="B Yekan" pitchFamily="2" charset="-78"/>
            </a:endParaRPr>
          </a:p>
        </p:txBody>
      </p:sp>
      <p:sp>
        <p:nvSpPr>
          <p:cNvPr id="24579" name="Content Placeholder 2"/>
          <p:cNvSpPr>
            <a:spLocks noGrp="1"/>
          </p:cNvSpPr>
          <p:nvPr>
            <p:ph idx="4294967295"/>
          </p:nvPr>
        </p:nvSpPr>
        <p:spPr>
          <a:xfrm>
            <a:off x="917577" y="1525588"/>
            <a:ext cx="7388225" cy="4722812"/>
          </a:xfrm>
          <a:prstGeom prst="rect">
            <a:avLst/>
          </a:prstGeom>
        </p:spPr>
        <p:txBody>
          <a:bodyPr>
            <a:normAutofit fontScale="92500" lnSpcReduction="10000"/>
          </a:bodyPr>
          <a:lstStyle/>
          <a:p>
            <a:pPr algn="justLow" rtl="1" eaLnBrk="1" hangingPunct="1"/>
            <a:r>
              <a:rPr lang="en-US" b="1" dirty="0" smtClean="0">
                <a:solidFill>
                  <a:srgbClr val="7030A0"/>
                </a:solidFill>
                <a:cs typeface="B Yekan" pitchFamily="2" charset="-78"/>
              </a:rPr>
              <a:t>Author</a:t>
            </a:r>
          </a:p>
          <a:p>
            <a:pPr lvl="1" algn="justLow" rtl="1" eaLnBrk="1" hangingPunct="1"/>
            <a:r>
              <a:rPr lang="fa-IR" dirty="0" smtClean="0">
                <a:cs typeface="B Yekan" pitchFamily="2" charset="-78"/>
              </a:rPr>
              <a:t>برای بهترین نتیجه، نام کامل خانوادگی را با اول نام کوچک نویسنده جستجو کنید</a:t>
            </a:r>
            <a:endParaRPr lang="en-US" dirty="0" smtClean="0">
              <a:cs typeface="B Yekan" pitchFamily="2" charset="-78"/>
            </a:endParaRPr>
          </a:p>
          <a:p>
            <a:pPr lvl="1" algn="justLow" rtl="1" eaLnBrk="1" hangingPunct="1"/>
            <a:r>
              <a:rPr lang="fa-IR" dirty="0">
                <a:cs typeface="B Yekan" pitchFamily="2" charset="-78"/>
              </a:rPr>
              <a:t>برای کاهش </a:t>
            </a:r>
            <a:r>
              <a:rPr lang="fa-IR" dirty="0" smtClean="0">
                <a:cs typeface="B Yekan" pitchFamily="2" charset="-78"/>
              </a:rPr>
              <a:t>خطا در </a:t>
            </a:r>
            <a:r>
              <a:rPr lang="fa-IR" dirty="0">
                <a:cs typeface="B Yekan" pitchFamily="2" charset="-78"/>
              </a:rPr>
              <a:t>نتایج جستجو، ترکیب جستجوی نام </a:t>
            </a:r>
            <a:r>
              <a:rPr lang="fa-IR" dirty="0" smtClean="0">
                <a:cs typeface="B Yekan" pitchFamily="2" charset="-78"/>
              </a:rPr>
              <a:t>نویسنده با آدرس وابستگی سازمانی وی در فیلد </a:t>
            </a:r>
            <a:r>
              <a:rPr lang="en-US" dirty="0" smtClean="0">
                <a:cs typeface="B Yekan" pitchFamily="2" charset="-78"/>
              </a:rPr>
              <a:t>  </a:t>
            </a:r>
            <a:r>
              <a:rPr lang="en-US" dirty="0">
                <a:latin typeface="Aharoni" pitchFamily="2" charset="-79"/>
                <a:cs typeface="Aharoni" pitchFamily="2" charset="-79"/>
              </a:rPr>
              <a:t>address</a:t>
            </a:r>
            <a:r>
              <a:rPr lang="en-US" dirty="0" smtClean="0">
                <a:cs typeface="B Yekan" pitchFamily="2" charset="-78"/>
              </a:rPr>
              <a:t> </a:t>
            </a:r>
            <a:r>
              <a:rPr lang="fa-IR" dirty="0" smtClean="0">
                <a:cs typeface="B Yekan" pitchFamily="2" charset="-78"/>
              </a:rPr>
              <a:t>یا </a:t>
            </a:r>
            <a:r>
              <a:rPr lang="en-US" dirty="0" smtClean="0">
                <a:cs typeface="B Yekan" pitchFamily="2" charset="-78"/>
              </a:rPr>
              <a:t> </a:t>
            </a:r>
            <a:r>
              <a:rPr lang="en-US" dirty="0">
                <a:latin typeface="Aharoni" pitchFamily="2" charset="-79"/>
                <a:cs typeface="Aharoni" pitchFamily="2" charset="-79"/>
              </a:rPr>
              <a:t>organization-enhanced</a:t>
            </a:r>
            <a:r>
              <a:rPr lang="fa-IR" dirty="0" smtClean="0">
                <a:cs typeface="B Yekan" pitchFamily="2" charset="-78"/>
              </a:rPr>
              <a:t>توصیه شده است. </a:t>
            </a:r>
          </a:p>
          <a:p>
            <a:pPr marL="342900" lvl="1" indent="0" algn="ctr" rtl="1" eaLnBrk="1" hangingPunct="1">
              <a:buNone/>
            </a:pPr>
            <a:r>
              <a:rPr lang="en-US" sz="1600" dirty="0" smtClean="0">
                <a:latin typeface="Aharoni" pitchFamily="2" charset="-79"/>
                <a:cs typeface="Aharoni" pitchFamily="2" charset="-79"/>
              </a:rPr>
              <a:t>Ex</a:t>
            </a:r>
            <a:r>
              <a:rPr lang="en-US" sz="1600" dirty="0">
                <a:latin typeface="Aharoni" pitchFamily="2" charset="-79"/>
                <a:cs typeface="Aharoni" pitchFamily="2" charset="-79"/>
              </a:rPr>
              <a:t>: </a:t>
            </a:r>
            <a:r>
              <a:rPr lang="en-US" sz="1600" dirty="0" err="1" smtClean="0">
                <a:latin typeface="Aharoni" pitchFamily="2" charset="-79"/>
                <a:cs typeface="Aharoni" pitchFamily="2" charset="-79"/>
              </a:rPr>
              <a:t>Aghaei</a:t>
            </a:r>
            <a:r>
              <a:rPr lang="en-US" sz="1600" dirty="0" smtClean="0">
                <a:latin typeface="Aharoni" pitchFamily="2" charset="-79"/>
                <a:cs typeface="Aharoni" pitchFamily="2" charset="-79"/>
              </a:rPr>
              <a:t> (in the field of Author) AND Golestan (in the field of Address</a:t>
            </a:r>
            <a:r>
              <a:rPr lang="en-US" dirty="0" smtClean="0">
                <a:latin typeface="Aharoni" pitchFamily="2" charset="-79"/>
                <a:cs typeface="Aharoni" pitchFamily="2" charset="-79"/>
              </a:rPr>
              <a:t>) </a:t>
            </a:r>
          </a:p>
          <a:p>
            <a:pPr lvl="1" algn="justLow" rtl="1" eaLnBrk="1" hangingPunct="1"/>
            <a:r>
              <a:rPr lang="fa-IR" dirty="0" smtClean="0">
                <a:cs typeface="B Yekan" pitchFamily="2" charset="-78"/>
              </a:rPr>
              <a:t>برای اسامی خاص که به شکل های گوناگون نوشته می شوند، در اشکال مختلف تلاش کنید.</a:t>
            </a:r>
            <a:r>
              <a:rPr lang="fa-IR" dirty="0">
                <a:cs typeface="B Yekan" pitchFamily="2" charset="-78"/>
              </a:rPr>
              <a:t> </a:t>
            </a:r>
            <a:r>
              <a:rPr lang="fa-IR" dirty="0" smtClean="0">
                <a:cs typeface="B Yekan" pitchFamily="2" charset="-78"/>
              </a:rPr>
              <a:t>     </a:t>
            </a:r>
            <a:r>
              <a:rPr lang="en-US" sz="1600" dirty="0" smtClean="0">
                <a:latin typeface="Aharoni" pitchFamily="2" charset="-79"/>
                <a:cs typeface="Aharoni" pitchFamily="2" charset="-79"/>
              </a:rPr>
              <a:t>Ex</a:t>
            </a:r>
            <a:r>
              <a:rPr lang="en-US" sz="1600" dirty="0">
                <a:latin typeface="Aharoni" pitchFamily="2" charset="-79"/>
                <a:cs typeface="Aharoni" pitchFamily="2" charset="-79"/>
              </a:rPr>
              <a:t>: de la </a:t>
            </a:r>
            <a:r>
              <a:rPr lang="en-US" sz="1600" dirty="0" err="1">
                <a:latin typeface="Aharoni" pitchFamily="2" charset="-79"/>
                <a:cs typeface="Aharoni" pitchFamily="2" charset="-79"/>
              </a:rPr>
              <a:t>cruz</a:t>
            </a:r>
            <a:r>
              <a:rPr lang="en-US" sz="1600" dirty="0">
                <a:latin typeface="Aharoni" pitchFamily="2" charset="-79"/>
                <a:cs typeface="Aharoni" pitchFamily="2" charset="-79"/>
              </a:rPr>
              <a:t> f* OR </a:t>
            </a:r>
            <a:r>
              <a:rPr lang="en-US" sz="1600" dirty="0" err="1">
                <a:latin typeface="Aharoni" pitchFamily="2" charset="-79"/>
                <a:cs typeface="Aharoni" pitchFamily="2" charset="-79"/>
              </a:rPr>
              <a:t>delacruz</a:t>
            </a:r>
            <a:r>
              <a:rPr lang="en-US" sz="1600" dirty="0">
                <a:latin typeface="Aharoni" pitchFamily="2" charset="-79"/>
                <a:cs typeface="Aharoni" pitchFamily="2" charset="-79"/>
              </a:rPr>
              <a:t> f</a:t>
            </a:r>
            <a:r>
              <a:rPr lang="en-US" dirty="0" smtClean="0">
                <a:latin typeface="Aharoni" pitchFamily="2" charset="-79"/>
                <a:cs typeface="Aharoni" pitchFamily="2" charset="-79"/>
              </a:rPr>
              <a:t>*</a:t>
            </a:r>
            <a:endParaRPr lang="fa-IR" dirty="0" smtClean="0">
              <a:latin typeface="Aharoni" pitchFamily="2" charset="-79"/>
              <a:cs typeface="Aharoni" pitchFamily="2" charset="-79"/>
            </a:endParaRPr>
          </a:p>
          <a:p>
            <a:pPr lvl="1" algn="justLow" rtl="1" eaLnBrk="1" hangingPunct="1"/>
            <a:endParaRPr lang="fa-IR" b="1" dirty="0" smtClean="0">
              <a:solidFill>
                <a:srgbClr val="7030A0"/>
              </a:solidFill>
              <a:cs typeface="B Yekan" pitchFamily="2" charset="-78"/>
            </a:endParaRPr>
          </a:p>
          <a:p>
            <a:pPr algn="justLow" rtl="1" eaLnBrk="1" hangingPunct="1"/>
            <a:r>
              <a:rPr lang="en-US" b="1" dirty="0" smtClean="0">
                <a:solidFill>
                  <a:srgbClr val="7030A0"/>
                </a:solidFill>
                <a:cs typeface="B Yekan" pitchFamily="2" charset="-78"/>
              </a:rPr>
              <a:t>Address </a:t>
            </a:r>
            <a:r>
              <a:rPr lang="en-US" b="1" dirty="0">
                <a:solidFill>
                  <a:srgbClr val="7030A0"/>
                </a:solidFill>
                <a:cs typeface="B Yekan" pitchFamily="2" charset="-78"/>
              </a:rPr>
              <a:t>or Organization-Enhanced</a:t>
            </a:r>
          </a:p>
          <a:p>
            <a:pPr lvl="1" algn="justLow" rtl="1" eaLnBrk="1" hangingPunct="1"/>
            <a:r>
              <a:rPr lang="fa-IR" dirty="0" smtClean="0">
                <a:cs typeface="B Yekan" pitchFamily="2" charset="-78"/>
              </a:rPr>
              <a:t>از این فیلد برای پیدا کردن مقاله نویسنده ای با وابستگی سازمانی یا آدرس خاص استفاده کنید.</a:t>
            </a:r>
            <a:endParaRPr lang="en-US" dirty="0" smtClean="0">
              <a:cs typeface="B Yekan" pitchFamily="2" charset="-78"/>
            </a:endParaRPr>
          </a:p>
          <a:p>
            <a:pPr lvl="1" algn="justLow" rtl="1" eaLnBrk="1" hangingPunct="1"/>
            <a:r>
              <a:rPr lang="fa-IR" dirty="0" smtClean="0">
                <a:cs typeface="B Yekan" pitchFamily="2" charset="-78"/>
              </a:rPr>
              <a:t>برای یافتن نتایج دقیق تر می توان از از </a:t>
            </a:r>
            <a:r>
              <a:rPr lang="en-US" dirty="0">
                <a:latin typeface="Aharoni" pitchFamily="2" charset="-79"/>
                <a:cs typeface="Aharoni" pitchFamily="2" charset="-79"/>
              </a:rPr>
              <a:t>Abbreviation</a:t>
            </a:r>
            <a:r>
              <a:rPr lang="en-US" dirty="0" smtClean="0">
                <a:cs typeface="B Yekan" pitchFamily="2" charset="-78"/>
              </a:rPr>
              <a:t> </a:t>
            </a:r>
            <a:r>
              <a:rPr lang="en-US" dirty="0">
                <a:latin typeface="Aharoni" pitchFamily="2" charset="-79"/>
                <a:cs typeface="Aharoni" pitchFamily="2" charset="-79"/>
              </a:rPr>
              <a:t>List</a:t>
            </a:r>
            <a:r>
              <a:rPr lang="fa-IR" dirty="0" smtClean="0">
                <a:cs typeface="B Yekan" pitchFamily="2" charset="-78"/>
              </a:rPr>
              <a:t> یا از </a:t>
            </a:r>
            <a:r>
              <a:rPr lang="en-US" dirty="0">
                <a:cs typeface="B Yekan" pitchFamily="2" charset="-78"/>
              </a:rPr>
              <a:t>or </a:t>
            </a:r>
            <a:r>
              <a:rPr lang="en-US" dirty="0">
                <a:latin typeface="Aharoni" pitchFamily="2" charset="-79"/>
                <a:cs typeface="Aharoni" pitchFamily="2" charset="-79"/>
              </a:rPr>
              <a:t>Organization-Enhanced</a:t>
            </a:r>
            <a:r>
              <a:rPr lang="fa-IR" dirty="0" smtClean="0">
                <a:cs typeface="B Yekan" pitchFamily="2" charset="-78"/>
              </a:rPr>
              <a:t> استفاده کرد.</a:t>
            </a:r>
            <a:endParaRPr lang="en-US" dirty="0" smtClean="0">
              <a:cs typeface="B Yekan" pitchFamily="2" charset="-78"/>
            </a:endParaRPr>
          </a:p>
          <a:p>
            <a:pPr algn="justLow" rtl="1" eaLnBrk="1" hangingPunct="1"/>
            <a:endParaRPr lang="en-US" sz="1800" dirty="0" smtClean="0">
              <a:cs typeface="B Yekan" pitchFamily="2" charset="-78"/>
            </a:endParaRPr>
          </a:p>
        </p:txBody>
      </p:sp>
      <p:sp>
        <p:nvSpPr>
          <p:cNvPr id="3" name="Footer Placeholder 2"/>
          <p:cNvSpPr>
            <a:spLocks noGrp="1"/>
          </p:cNvSpPr>
          <p:nvPr>
            <p:ph type="ftr" sz="quarter" idx="4294967295"/>
          </p:nvPr>
        </p:nvSpPr>
        <p:spPr>
          <a:xfrm>
            <a:off x="3124200" y="6350000"/>
            <a:ext cx="4876800" cy="374650"/>
          </a:xfrm>
          <a:prstGeom prst="rect">
            <a:avLst/>
          </a:prstGeom>
        </p:spPr>
        <p:txBody>
          <a:bodyPr/>
          <a:lstStyle/>
          <a:p>
            <a:pPr>
              <a:defRPr/>
            </a:pPr>
            <a:r>
              <a:rPr lang="en-US" smtClean="0">
                <a:solidFill>
                  <a:srgbClr val="FFFFFF"/>
                </a:solidFill>
              </a:rPr>
              <a:t>Goums.ac.ir</a:t>
            </a:r>
            <a:endParaRPr lang="en-US">
              <a:solidFill>
                <a:srgbClr val="FFFFFF"/>
              </a:solidFill>
            </a:endParaRPr>
          </a:p>
        </p:txBody>
      </p:sp>
    </p:spTree>
    <p:extLst>
      <p:ext uri="{BB962C8B-B14F-4D97-AF65-F5344CB8AC3E}">
        <p14:creationId xmlns:p14="http://schemas.microsoft.com/office/powerpoint/2010/main" val="41997956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a:solidFill>
                  <a:srgbClr val="7030A0"/>
                </a:solidFill>
                <a:cs typeface="B Yekan" pitchFamily="2" charset="-78"/>
              </a:rPr>
              <a:t>جستجوی </a:t>
            </a:r>
            <a:r>
              <a:rPr lang="fa-IR" dirty="0" smtClean="0">
                <a:solidFill>
                  <a:srgbClr val="7030A0"/>
                </a:solidFill>
                <a:cs typeface="B Yekan" pitchFamily="2" charset="-78"/>
              </a:rPr>
              <a:t>نویسنده : </a:t>
            </a:r>
            <a:r>
              <a:rPr lang="en-US" dirty="0" smtClean="0">
                <a:solidFill>
                  <a:srgbClr val="7030A0"/>
                </a:solidFill>
                <a:cs typeface="B Yekan" pitchFamily="2" charset="-78"/>
              </a:rPr>
              <a:t>Author Search</a:t>
            </a:r>
            <a:endParaRPr lang="fa-IR" dirty="0"/>
          </a:p>
        </p:txBody>
      </p:sp>
      <p:sp>
        <p:nvSpPr>
          <p:cNvPr id="3" name="Text Placeholder 2"/>
          <p:cNvSpPr>
            <a:spLocks noGrp="1"/>
          </p:cNvSpPr>
          <p:nvPr>
            <p:ph type="body" sz="quarter" idx="12"/>
          </p:nvPr>
        </p:nvSpPr>
        <p:spPr>
          <a:xfrm>
            <a:off x="457200" y="1371600"/>
            <a:ext cx="7848600" cy="4495800"/>
          </a:xfrm>
        </p:spPr>
        <p:txBody>
          <a:bodyPr/>
          <a:lstStyle/>
          <a:p>
            <a:endParaRPr lang="fa-IR" dirty="0"/>
          </a:p>
        </p:txBody>
      </p:sp>
      <p:sp>
        <p:nvSpPr>
          <p:cNvPr id="4" name="Footer Placeholder 3"/>
          <p:cNvSpPr>
            <a:spLocks noGrp="1"/>
          </p:cNvSpPr>
          <p:nvPr>
            <p:ph type="ftr" sz="quarter" idx="4294967295"/>
          </p:nvPr>
        </p:nvSpPr>
        <p:spPr>
          <a:xfrm>
            <a:off x="3124200" y="6350000"/>
            <a:ext cx="4876800" cy="374650"/>
          </a:xfrm>
          <a:prstGeom prst="rect">
            <a:avLst/>
          </a:prstGeom>
        </p:spPr>
        <p:txBody>
          <a:bodyPr/>
          <a:lstStyle/>
          <a:p>
            <a:pPr>
              <a:defRPr/>
            </a:pPr>
            <a:r>
              <a:rPr lang="en-US" smtClean="0">
                <a:solidFill>
                  <a:srgbClr val="FFFFFF"/>
                </a:solidFill>
              </a:rPr>
              <a:t>Goums.ac.ir</a:t>
            </a:r>
            <a:endParaRPr lang="en-US">
              <a:solidFill>
                <a:srgbClr val="FFFFFF"/>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76400"/>
            <a:ext cx="8001000" cy="4455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AutoShape 4"/>
          <p:cNvSpPr>
            <a:spLocks noChangeArrowheads="1"/>
          </p:cNvSpPr>
          <p:nvPr/>
        </p:nvSpPr>
        <p:spPr bwMode="auto">
          <a:xfrm>
            <a:off x="4343400" y="2133600"/>
            <a:ext cx="3200400" cy="990600"/>
          </a:xfrm>
          <a:prstGeom prst="wedgeRoundRectCallout">
            <a:avLst>
              <a:gd name="adj1" fmla="val -119731"/>
              <a:gd name="adj2" fmla="val 84743"/>
              <a:gd name="adj3" fmla="val 16667"/>
            </a:avLst>
          </a:prstGeom>
          <a:solidFill>
            <a:srgbClr val="EAEAEA"/>
          </a:solidFill>
          <a:ln w="19050" algn="ctr">
            <a:solidFill>
              <a:srgbClr val="FF9100"/>
            </a:solidFill>
            <a:miter lim="800000"/>
            <a:headEnd/>
            <a:tailEnd/>
          </a:ln>
          <a:effectLst>
            <a:outerShdw dist="35921" dir="2700000" algn="ctr" rotWithShape="0">
              <a:schemeClr val="bg2"/>
            </a:outerShdw>
          </a:effectLst>
        </p:spPr>
        <p:txBody>
          <a:bodyPr/>
          <a:lstStyle/>
          <a:p>
            <a:pPr algn="justLow" rtl="1">
              <a:defRPr/>
            </a:pPr>
            <a:r>
              <a:rPr lang="fa-IR" sz="1400" dirty="0" smtClean="0">
                <a:solidFill>
                  <a:srgbClr val="7030A0"/>
                </a:solidFill>
                <a:cs typeface="B Yekan" pitchFamily="2" charset="-78"/>
              </a:rPr>
              <a:t>برای جستجوی یک مدرک از نویسنده ای خاص، در حوزه موضوعی خاص و با وابستگی سازمانی خاص، از َ</a:t>
            </a:r>
            <a:r>
              <a:rPr lang="en-US" sz="1400" dirty="0" smtClean="0">
                <a:solidFill>
                  <a:srgbClr val="7030A0"/>
                </a:solidFill>
                <a:cs typeface="B Yekan" pitchFamily="2" charset="-78"/>
              </a:rPr>
              <a:t>Author search</a:t>
            </a:r>
            <a:r>
              <a:rPr lang="fa-IR" sz="1400" dirty="0" smtClean="0">
                <a:solidFill>
                  <a:srgbClr val="7030A0"/>
                </a:solidFill>
                <a:cs typeface="B Yekan" pitchFamily="2" charset="-78"/>
              </a:rPr>
              <a:t> استفاده کنید. </a:t>
            </a:r>
            <a:endParaRPr lang="en-US" sz="1400" dirty="0">
              <a:solidFill>
                <a:srgbClr val="7030A0"/>
              </a:solidFill>
              <a:cs typeface="B Yekan" pitchFamily="2" charset="-78"/>
            </a:endParaRPr>
          </a:p>
        </p:txBody>
      </p:sp>
    </p:spTree>
    <p:extLst>
      <p:ext uri="{BB962C8B-B14F-4D97-AF65-F5344CB8AC3E}">
        <p14:creationId xmlns:p14="http://schemas.microsoft.com/office/powerpoint/2010/main" val="19311495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pPr rtl="1"/>
            <a:r>
              <a:rPr lang="fa-IR" dirty="0">
                <a:solidFill>
                  <a:srgbClr val="7030A0"/>
                </a:solidFill>
                <a:cs typeface="B Yekan" pitchFamily="2" charset="-78"/>
              </a:rPr>
              <a:t>جستجوی منابع استناد شده: </a:t>
            </a:r>
            <a:r>
              <a:rPr lang="en-US" dirty="0">
                <a:solidFill>
                  <a:srgbClr val="7030A0"/>
                </a:solidFill>
                <a:cs typeface="B Yekan" pitchFamily="2" charset="-78"/>
              </a:rPr>
              <a:t>Cited Reference Search</a:t>
            </a:r>
          </a:p>
        </p:txBody>
      </p:sp>
      <p:sp>
        <p:nvSpPr>
          <p:cNvPr id="3" name="Content Placeholder 2"/>
          <p:cNvSpPr>
            <a:spLocks noGrp="1"/>
          </p:cNvSpPr>
          <p:nvPr>
            <p:ph idx="4294967295"/>
          </p:nvPr>
        </p:nvSpPr>
        <p:spPr>
          <a:xfrm>
            <a:off x="917576" y="1525588"/>
            <a:ext cx="7146330" cy="4570412"/>
          </a:xfrm>
          <a:prstGeom prst="rect">
            <a:avLst/>
          </a:prstGeom>
        </p:spPr>
        <p:txBody>
          <a:bodyPr/>
          <a:lstStyle/>
          <a:p>
            <a:pPr marL="342900" lvl="1" indent="-342900" eaLnBrk="1" hangingPunct="1">
              <a:defRPr/>
            </a:pPr>
            <a:endParaRPr lang="en-US" dirty="0" smtClean="0">
              <a:solidFill>
                <a:schemeClr val="accent4"/>
              </a:solidFill>
            </a:endParaRPr>
          </a:p>
        </p:txBody>
      </p:sp>
      <p:sp>
        <p:nvSpPr>
          <p:cNvPr id="2" name="Footer Placeholder 1"/>
          <p:cNvSpPr>
            <a:spLocks noGrp="1"/>
          </p:cNvSpPr>
          <p:nvPr>
            <p:ph type="ftr" sz="quarter" idx="4294967295"/>
          </p:nvPr>
        </p:nvSpPr>
        <p:spPr>
          <a:xfrm>
            <a:off x="3124200" y="6350000"/>
            <a:ext cx="4876800" cy="374650"/>
          </a:xfrm>
          <a:prstGeom prst="rect">
            <a:avLst/>
          </a:prstGeom>
        </p:spPr>
        <p:txBody>
          <a:bodyPr/>
          <a:lstStyle/>
          <a:p>
            <a:pPr>
              <a:defRPr/>
            </a:pPr>
            <a:r>
              <a:rPr lang="en-US" smtClean="0">
                <a:solidFill>
                  <a:srgbClr val="FFFFFF"/>
                </a:solidFill>
              </a:rPr>
              <a:t>Goums.ac.ir</a:t>
            </a:r>
            <a:endParaRPr lang="en-US">
              <a:solidFill>
                <a:srgbClr val="FFFFFF"/>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2" y="1600200"/>
            <a:ext cx="7454305" cy="476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AutoShape 4"/>
          <p:cNvSpPr>
            <a:spLocks noChangeArrowheads="1"/>
          </p:cNvSpPr>
          <p:nvPr/>
        </p:nvSpPr>
        <p:spPr bwMode="auto">
          <a:xfrm>
            <a:off x="4114800" y="1828800"/>
            <a:ext cx="3200400" cy="990600"/>
          </a:xfrm>
          <a:prstGeom prst="wedgeRoundRectCallout">
            <a:avLst>
              <a:gd name="adj1" fmla="val -106369"/>
              <a:gd name="adj2" fmla="val 83810"/>
              <a:gd name="adj3" fmla="val 16667"/>
            </a:avLst>
          </a:prstGeom>
          <a:solidFill>
            <a:srgbClr val="EAEAEA"/>
          </a:solidFill>
          <a:ln w="19050" algn="ctr">
            <a:solidFill>
              <a:srgbClr val="FF9100"/>
            </a:solidFill>
            <a:miter lim="800000"/>
            <a:headEnd/>
            <a:tailEnd/>
          </a:ln>
          <a:effectLst>
            <a:outerShdw dist="35921" dir="2700000" algn="ctr" rotWithShape="0">
              <a:schemeClr val="bg2"/>
            </a:outerShdw>
          </a:effectLst>
        </p:spPr>
        <p:txBody>
          <a:bodyPr/>
          <a:lstStyle/>
          <a:p>
            <a:pPr algn="just" rtl="1">
              <a:defRPr/>
            </a:pPr>
            <a:r>
              <a:rPr lang="fa-IR" sz="1400" dirty="0">
                <a:solidFill>
                  <a:srgbClr val="7030A0"/>
                </a:solidFill>
                <a:cs typeface="B Yekan" pitchFamily="2" charset="-78"/>
              </a:rPr>
              <a:t>نتیجه جستجوی یک مدرک در این یک مقاله نیست؛ بلکه مدارکی بازیابی می شوند که به مدرک مورد نظر استناد </a:t>
            </a:r>
            <a:r>
              <a:rPr lang="fa-IR" sz="1400" dirty="0" smtClean="0">
                <a:solidFill>
                  <a:srgbClr val="7030A0"/>
                </a:solidFill>
                <a:cs typeface="B Yekan" pitchFamily="2" charset="-78"/>
              </a:rPr>
              <a:t>کرده باشند</a:t>
            </a:r>
            <a:endParaRPr lang="en-US" sz="1400" dirty="0">
              <a:solidFill>
                <a:srgbClr val="7030A0"/>
              </a:solidFill>
              <a:cs typeface="B Yekan" pitchFamily="2" charset="-78"/>
            </a:endParaRPr>
          </a:p>
        </p:txBody>
      </p:sp>
      <p:sp>
        <p:nvSpPr>
          <p:cNvPr id="9" name="Rectangle 8"/>
          <p:cNvSpPr/>
          <p:nvPr/>
        </p:nvSpPr>
        <p:spPr>
          <a:xfrm>
            <a:off x="4114800" y="5105400"/>
            <a:ext cx="4151086" cy="685800"/>
          </a:xfrm>
          <a:prstGeom prst="rect">
            <a:avLst/>
          </a:prstGeom>
          <a:solidFill>
            <a:schemeClr val="bg2"/>
          </a:solidFill>
          <a:ln w="9525" cap="flat" cmpd="sng" algn="ctr">
            <a:noFill/>
            <a:prstDash val="solid"/>
            <a:miter lim="800000"/>
            <a:headEnd type="none" w="med" len="med"/>
            <a:tailEnd type="none" w="med" len="med"/>
          </a:ln>
          <a:effectLst>
            <a:outerShdw blurRad="50800" dist="38100" dir="2700000" algn="tl" rotWithShape="0">
              <a:prstClr val="black">
                <a:alpha val="40000"/>
              </a:prstClr>
            </a:outerShdw>
          </a:effectLst>
        </p:spPr>
        <p:txBody>
          <a:bodyPr anchor="ctr"/>
          <a:lstStyle/>
          <a:p>
            <a:pPr lvl="0" algn="just" rtl="1" eaLnBrk="0" fontAlgn="base" hangingPunct="0">
              <a:spcBef>
                <a:spcPct val="50000"/>
              </a:spcBef>
              <a:spcAft>
                <a:spcPct val="0"/>
              </a:spcAft>
              <a:buClr>
                <a:srgbClr val="0099CC"/>
              </a:buClr>
              <a:defRPr/>
            </a:pPr>
            <a:r>
              <a:rPr lang="fa-IR" sz="1600" kern="0" dirty="0">
                <a:ea typeface="ＭＳ Ｐゴシック" pitchFamily="-84" charset="-128"/>
                <a:cs typeface="B Yekan" pitchFamily="2" charset="-78"/>
              </a:rPr>
              <a:t>با استفاده از </a:t>
            </a:r>
            <a:r>
              <a:rPr lang="en-US" sz="1600" kern="0" dirty="0">
                <a:ea typeface="ＭＳ Ｐゴシック" pitchFamily="-84" charset="-128"/>
                <a:cs typeface="B Yekan" pitchFamily="2" charset="-78"/>
              </a:rPr>
              <a:t>Cited Reference Search، </a:t>
            </a:r>
            <a:r>
              <a:rPr lang="fa-IR" sz="1600" kern="0" dirty="0">
                <a:ea typeface="ＭＳ Ｐゴシック" pitchFamily="-84" charset="-128"/>
                <a:cs typeface="B Yekan" pitchFamily="2" charset="-78"/>
              </a:rPr>
              <a:t>روابط بین آثار منتشر شده و زنجیره تولید علم مشخص می شود.</a:t>
            </a:r>
          </a:p>
        </p:txBody>
      </p:sp>
    </p:spTree>
    <p:extLst>
      <p:ext uri="{BB962C8B-B14F-4D97-AF65-F5344CB8AC3E}">
        <p14:creationId xmlns:p14="http://schemas.microsoft.com/office/powerpoint/2010/main" val="34341953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5" descr="C:\Users\u0165180\AppData\Local\Temp\SNAGHTML6c00a11.PNG"/>
          <p:cNvPicPr>
            <a:picLocks noChangeAspect="1" noChangeArrowheads="1"/>
          </p:cNvPicPr>
          <p:nvPr/>
        </p:nvPicPr>
        <p:blipFill>
          <a:blip r:embed="rId3" cstate="print"/>
          <a:srcRect/>
          <a:stretch>
            <a:fillRect/>
          </a:stretch>
        </p:blipFill>
        <p:spPr bwMode="auto">
          <a:xfrm>
            <a:off x="203200" y="1447800"/>
            <a:ext cx="8178800" cy="5029200"/>
          </a:xfrm>
          <a:prstGeom prst="rect">
            <a:avLst/>
          </a:prstGeom>
          <a:noFill/>
          <a:ln w="9525">
            <a:noFill/>
            <a:miter lim="800000"/>
            <a:headEnd/>
            <a:tailEnd/>
          </a:ln>
        </p:spPr>
      </p:pic>
      <p:sp>
        <p:nvSpPr>
          <p:cNvPr id="5" name="AutoShape 5"/>
          <p:cNvSpPr>
            <a:spLocks noChangeArrowheads="1"/>
          </p:cNvSpPr>
          <p:nvPr/>
        </p:nvSpPr>
        <p:spPr bwMode="auto">
          <a:xfrm>
            <a:off x="3258458" y="3962400"/>
            <a:ext cx="3048000" cy="990600"/>
          </a:xfrm>
          <a:prstGeom prst="wedgeRoundRectCallout">
            <a:avLst>
              <a:gd name="adj1" fmla="val -113199"/>
              <a:gd name="adj2" fmla="val 86625"/>
              <a:gd name="adj3" fmla="val 16667"/>
            </a:avLst>
          </a:prstGeom>
          <a:solidFill>
            <a:srgbClr val="EAEAEA"/>
          </a:solidFill>
          <a:ln w="19050" algn="ctr">
            <a:solidFill>
              <a:srgbClr val="FF9100"/>
            </a:solidFill>
            <a:miter lim="800000"/>
            <a:headEnd/>
            <a:tailEnd/>
          </a:ln>
          <a:effectLst>
            <a:outerShdw dist="35921" dir="2700000" algn="ctr" rotWithShape="0">
              <a:srgbClr val="808080"/>
            </a:outerShdw>
          </a:effectLst>
        </p:spPr>
        <p:txBody>
          <a:bodyPr/>
          <a:lstStyle/>
          <a:p>
            <a:pPr algn="r" rtl="1">
              <a:defRPr/>
            </a:pPr>
            <a:r>
              <a:rPr lang="fa-IR" sz="1400" dirty="0">
                <a:solidFill>
                  <a:srgbClr val="7030A0"/>
                </a:solidFill>
                <a:cs typeface="B Yekan" pitchFamily="2" charset="-78"/>
              </a:rPr>
              <a:t>در پایین این صفحه، تاریخچه جستجو وجود دارد که می توان جستجوهای قبلی را تکرار، ویرایش، حذف و یا با استفاده از عملگرهای بولی ترکیب کرد.</a:t>
            </a:r>
            <a:endParaRPr lang="en-US" sz="1400" dirty="0">
              <a:solidFill>
                <a:srgbClr val="7030A0"/>
              </a:solidFill>
              <a:cs typeface="B Yekan" pitchFamily="2" charset="-78"/>
            </a:endParaRPr>
          </a:p>
          <a:p>
            <a:pPr>
              <a:defRPr/>
            </a:pPr>
            <a:endParaRPr lang="en-US" sz="1400" dirty="0">
              <a:cs typeface="+mn-cs"/>
            </a:endParaRPr>
          </a:p>
        </p:txBody>
      </p:sp>
      <p:sp>
        <p:nvSpPr>
          <p:cNvPr id="28676" name="Title 6"/>
          <p:cNvSpPr>
            <a:spLocks noGrp="1"/>
          </p:cNvSpPr>
          <p:nvPr>
            <p:ph type="title"/>
          </p:nvPr>
        </p:nvSpPr>
        <p:spPr/>
        <p:txBody>
          <a:bodyPr/>
          <a:lstStyle/>
          <a:p>
            <a:pPr algn="r" rtl="1"/>
            <a:r>
              <a:rPr lang="fa-IR" dirty="0">
                <a:solidFill>
                  <a:srgbClr val="7030A0"/>
                </a:solidFill>
                <a:cs typeface="B Yekan" pitchFamily="2" charset="-78"/>
              </a:rPr>
              <a:t>جستجوی پیشرفته: </a:t>
            </a:r>
            <a:r>
              <a:rPr lang="en-US" dirty="0">
                <a:solidFill>
                  <a:srgbClr val="7030A0"/>
                </a:solidFill>
                <a:cs typeface="B Yekan" pitchFamily="2" charset="-78"/>
              </a:rPr>
              <a:t>Advanced Search</a:t>
            </a:r>
            <a:endParaRPr lang="fa-IR" dirty="0">
              <a:solidFill>
                <a:srgbClr val="7030A0"/>
              </a:solidFill>
              <a:cs typeface="B Yekan" pitchFamily="2" charset="-78"/>
            </a:endParaRPr>
          </a:p>
        </p:txBody>
      </p:sp>
      <p:sp>
        <p:nvSpPr>
          <p:cNvPr id="11" name="Rectangle 10"/>
          <p:cNvSpPr/>
          <p:nvPr/>
        </p:nvSpPr>
        <p:spPr>
          <a:xfrm>
            <a:off x="304800" y="1600200"/>
            <a:ext cx="1295400" cy="304800"/>
          </a:xfrm>
          <a:prstGeom prst="rect">
            <a:avLst/>
          </a:prstGeom>
          <a:noFill/>
          <a:ln>
            <a:solidFill>
              <a:srgbClr val="FF91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Footer Placeholder 1"/>
          <p:cNvSpPr>
            <a:spLocks noGrp="1"/>
          </p:cNvSpPr>
          <p:nvPr>
            <p:ph type="ftr" sz="quarter" idx="4294967295"/>
          </p:nvPr>
        </p:nvSpPr>
        <p:spPr>
          <a:xfrm>
            <a:off x="3124200" y="6350000"/>
            <a:ext cx="4876800" cy="374650"/>
          </a:xfrm>
          <a:prstGeom prst="rect">
            <a:avLst/>
          </a:prstGeom>
        </p:spPr>
        <p:txBody>
          <a:bodyPr/>
          <a:lstStyle/>
          <a:p>
            <a:pPr>
              <a:defRPr/>
            </a:pPr>
            <a:r>
              <a:rPr lang="en-US" smtClean="0">
                <a:solidFill>
                  <a:srgbClr val="FFFFFF"/>
                </a:solidFill>
              </a:rPr>
              <a:t>Goums.ac.ir</a:t>
            </a:r>
            <a:endParaRPr lang="en-US">
              <a:solidFill>
                <a:srgbClr val="FFFFFF"/>
              </a:solidFill>
            </a:endParaRPr>
          </a:p>
        </p:txBody>
      </p:sp>
    </p:spTree>
    <p:extLst>
      <p:ext uri="{BB962C8B-B14F-4D97-AF65-F5344CB8AC3E}">
        <p14:creationId xmlns:p14="http://schemas.microsoft.com/office/powerpoint/2010/main" val="105765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sz="3600" b="1" dirty="0">
                <a:solidFill>
                  <a:srgbClr val="00B050"/>
                </a:solidFill>
                <a:latin typeface="+mn-lt"/>
                <a:ea typeface="+mn-ea"/>
                <a:cs typeface="B Yekan" pitchFamily="2" charset="-78"/>
              </a:rPr>
              <a:t>معرفی پایگاه های اطلاعاتی مورد اشتراک</a:t>
            </a:r>
          </a:p>
        </p:txBody>
      </p:sp>
      <p:sp>
        <p:nvSpPr>
          <p:cNvPr id="3" name="Content Placeholder 2"/>
          <p:cNvSpPr>
            <a:spLocks noGrp="1"/>
          </p:cNvSpPr>
          <p:nvPr>
            <p:ph idx="1"/>
          </p:nvPr>
        </p:nvSpPr>
        <p:spPr>
          <a:xfrm>
            <a:off x="457200" y="1600200"/>
            <a:ext cx="7620000" cy="5029200"/>
          </a:xfrm>
        </p:spPr>
        <p:txBody>
          <a:bodyPr>
            <a:normAutofit/>
          </a:bodyPr>
          <a:lstStyle/>
          <a:p>
            <a:r>
              <a:rPr lang="en-US" sz="3200" b="1" dirty="0" smtClean="0">
                <a:solidFill>
                  <a:srgbClr val="7030A0"/>
                </a:solidFill>
                <a:cs typeface="+mj-cs"/>
              </a:rPr>
              <a:t>Scopus</a:t>
            </a:r>
            <a:endParaRPr lang="en-US" sz="3200" b="1" dirty="0">
              <a:solidFill>
                <a:srgbClr val="7030A0"/>
              </a:solidFill>
              <a:cs typeface="+mj-cs"/>
            </a:endParaRPr>
          </a:p>
          <a:p>
            <a:endParaRPr lang="en-US" sz="2400" dirty="0" smtClean="0"/>
          </a:p>
          <a:p>
            <a:pPr marL="114300" indent="0" algn="just">
              <a:buNone/>
            </a:pPr>
            <a:r>
              <a:rPr lang="fa-IR" sz="2400" b="1" dirty="0">
                <a:cs typeface="B Lotus" pitchFamily="2" charset="-78"/>
              </a:rPr>
              <a:t>یکی از نمایه‌های استنادی معتبر و شناخته‌شده‌است که اطلاعات کتاب‌شناختی حدود 60 میلیون [۱] سند را در خود جمع‌آوری کرده‌است. اسکوپوس اطلاعات محصولات حدود ۵هزار ناشر علمی را از سراسر جهان در خود جای داده‌است. در مجموع اسکوپوس اطلاعات ۱۶ هزار و پانصد مجله علمی پژوهشی را در خود نمایه کرده‌است. اسکوپوس یکی از محصولات الزویر است. اسکوپوس همه حیطه‌های علوم که شامل علوم زیستی، فیزیک و شیمی و علوم اجتماعی می‌شود را در برمی‌گیرد</a:t>
            </a:r>
            <a:r>
              <a:rPr lang="fa-IR" sz="2400" b="1" dirty="0" smtClean="0">
                <a:cs typeface="B Lotus" pitchFamily="2" charset="-78"/>
              </a:rPr>
              <a:t>.</a:t>
            </a:r>
          </a:p>
          <a:p>
            <a:pPr marL="114300" indent="0" algn="just">
              <a:buNone/>
            </a:pPr>
            <a:endParaRPr lang="fa-IR" sz="2400" b="1" dirty="0">
              <a:cs typeface="B Lotus" pitchFamily="2" charset="-78"/>
            </a:endParaRPr>
          </a:p>
          <a:p>
            <a:pPr marL="114300" indent="0" algn="just">
              <a:buNone/>
            </a:pPr>
            <a:r>
              <a:rPr lang="fa-IR" dirty="0" smtClean="0">
                <a:solidFill>
                  <a:srgbClr val="C00000"/>
                </a:solidFill>
                <a:cs typeface="B Yekan" pitchFamily="2" charset="-78"/>
              </a:rPr>
              <a:t>برای دسترسی به اسلاید آموزشی </a:t>
            </a:r>
            <a:r>
              <a:rPr lang="en-US" sz="2000" b="1" dirty="0" smtClean="0">
                <a:solidFill>
                  <a:srgbClr val="C00000"/>
                </a:solidFill>
                <a:cs typeface="B Yekan" pitchFamily="2" charset="-78"/>
              </a:rPr>
              <a:t>Scopus</a:t>
            </a:r>
            <a:r>
              <a:rPr lang="en-US" sz="2000" dirty="0" smtClean="0">
                <a:solidFill>
                  <a:srgbClr val="C00000"/>
                </a:solidFill>
                <a:cs typeface="B Yekan" pitchFamily="2" charset="-78"/>
              </a:rPr>
              <a:t> </a:t>
            </a:r>
            <a:r>
              <a:rPr lang="fa-IR" sz="2000" dirty="0" smtClean="0">
                <a:solidFill>
                  <a:srgbClr val="C00000"/>
                </a:solidFill>
                <a:cs typeface="B Yekan" pitchFamily="2" charset="-78"/>
              </a:rPr>
              <a:t> </a:t>
            </a:r>
            <a:r>
              <a:rPr lang="fa-IR" dirty="0" smtClean="0">
                <a:solidFill>
                  <a:srgbClr val="C00000"/>
                </a:solidFill>
                <a:cs typeface="B Yekan" pitchFamily="2" charset="-78"/>
              </a:rPr>
              <a:t>لینک زیر را کلیک کنید: </a:t>
            </a:r>
          </a:p>
          <a:p>
            <a:pPr marL="114300" indent="0" algn="just">
              <a:buNone/>
            </a:pPr>
            <a:r>
              <a:rPr lang="en-US" dirty="0">
                <a:cs typeface="B Yekan" pitchFamily="2" charset="-78"/>
                <a:hlinkClick r:id="rId2"/>
              </a:rPr>
              <a:t>http://</a:t>
            </a:r>
            <a:r>
              <a:rPr lang="en-US" dirty="0" smtClean="0">
                <a:cs typeface="B Yekan" pitchFamily="2" charset="-78"/>
                <a:hlinkClick r:id="rId2"/>
              </a:rPr>
              <a:t>goums.ac.ir/files/diglib/files/scopus_n1.pdf</a:t>
            </a:r>
            <a:r>
              <a:rPr lang="fa-IR" dirty="0" smtClean="0">
                <a:cs typeface="B Yekan" pitchFamily="2" charset="-78"/>
              </a:rPr>
              <a:t> </a:t>
            </a:r>
          </a:p>
        </p:txBody>
      </p:sp>
      <p:sp>
        <p:nvSpPr>
          <p:cNvPr id="4" name="AutoShape 2" descr="Image result for web of science"/>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219201"/>
            <a:ext cx="2971800" cy="1072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58193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50"/>
                </a:solidFill>
                <a:latin typeface="Aharoni" panose="02010803020104030203" pitchFamily="2" charset="-79"/>
                <a:cs typeface="Aharoni" panose="02010803020104030203" pitchFamily="2" charset="-79"/>
              </a:rPr>
              <a:t>Search in Scopus</a:t>
            </a:r>
            <a:endParaRPr lang="en-US" dirty="0">
              <a:solidFill>
                <a:srgbClr val="00B050"/>
              </a:solidFill>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a:xfrm>
            <a:off x="685802" y="1828801"/>
            <a:ext cx="7200897" cy="4172481"/>
          </a:xfrm>
        </p:spPr>
        <p:txBody>
          <a:bodyPr>
            <a:noAutofit/>
          </a:bodyPr>
          <a:lstStyle/>
          <a:p>
            <a:pPr algn="l" rtl="0"/>
            <a:r>
              <a:rPr lang="en-US" sz="4400" b="1" i="1"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Search</a:t>
            </a:r>
            <a:r>
              <a:rPr lang="en-US" sz="4400" dirty="0" smtClean="0">
                <a:latin typeface="Times New Roman" panose="02020603050405020304" pitchFamily="18" charset="0"/>
                <a:cs typeface="Times New Roman" panose="02020603050405020304" pitchFamily="18" charset="0"/>
              </a:rPr>
              <a:t> </a:t>
            </a:r>
          </a:p>
          <a:p>
            <a:pPr lvl="2" algn="l" rtl="0"/>
            <a:r>
              <a:rPr lang="en-US" sz="3600" dirty="0">
                <a:solidFill>
                  <a:srgbClr val="0070C0"/>
                </a:solidFill>
                <a:latin typeface="Times New Roman" panose="02020603050405020304" pitchFamily="18" charset="0"/>
                <a:cs typeface="Times New Roman" panose="02020603050405020304" pitchFamily="18" charset="0"/>
              </a:rPr>
              <a:t>Document search</a:t>
            </a:r>
          </a:p>
          <a:p>
            <a:pPr lvl="2" algn="l" rtl="0"/>
            <a:r>
              <a:rPr lang="en-US" sz="3600" dirty="0">
                <a:solidFill>
                  <a:srgbClr val="0070C0"/>
                </a:solidFill>
                <a:latin typeface="Times New Roman" panose="02020603050405020304" pitchFamily="18" charset="0"/>
                <a:cs typeface="Times New Roman" panose="02020603050405020304" pitchFamily="18" charset="0"/>
              </a:rPr>
              <a:t>Author search</a:t>
            </a:r>
          </a:p>
          <a:p>
            <a:pPr lvl="2" algn="l" rtl="0"/>
            <a:r>
              <a:rPr lang="en-US" sz="3600" dirty="0" smtClean="0">
                <a:solidFill>
                  <a:srgbClr val="0070C0"/>
                </a:solidFill>
                <a:latin typeface="Times New Roman" panose="02020603050405020304" pitchFamily="18" charset="0"/>
                <a:cs typeface="Times New Roman" panose="02020603050405020304" pitchFamily="18" charset="0"/>
              </a:rPr>
              <a:t>Affiliation search </a:t>
            </a:r>
          </a:p>
          <a:p>
            <a:pPr lvl="2" algn="l" rtl="0"/>
            <a:r>
              <a:rPr lang="en-US" sz="3600" dirty="0" smtClean="0">
                <a:solidFill>
                  <a:srgbClr val="0070C0"/>
                </a:solidFill>
                <a:latin typeface="Times New Roman" panose="02020603050405020304" pitchFamily="18" charset="0"/>
                <a:cs typeface="Times New Roman" panose="02020603050405020304" pitchFamily="18" charset="0"/>
              </a:rPr>
              <a:t>Advance search </a:t>
            </a:r>
          </a:p>
          <a:p>
            <a:pPr algn="l" rtl="0"/>
            <a:r>
              <a:rPr lang="en-US" sz="4400" b="1" i="1"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Browse</a:t>
            </a:r>
            <a:endParaRPr lang="en-US" sz="4400"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457200" lvl="1" indent="0">
              <a:buNone/>
            </a:pP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60622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307182" y="-228600"/>
            <a:ext cx="9758363" cy="7315200"/>
          </a:xfrm>
          <a:prstGeom prst="rect">
            <a:avLst/>
          </a:prstGeom>
        </p:spPr>
      </p:pic>
      <p:sp>
        <p:nvSpPr>
          <p:cNvPr id="5" name="Flowchart: Alternate Process 4"/>
          <p:cNvSpPr/>
          <p:nvPr/>
        </p:nvSpPr>
        <p:spPr>
          <a:xfrm>
            <a:off x="-150018" y="1885950"/>
            <a:ext cx="996554" cy="400049"/>
          </a:xfrm>
          <a:prstGeom prst="flowChartAlternateProcess">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Down Ribbon 5"/>
          <p:cNvSpPr/>
          <p:nvPr/>
        </p:nvSpPr>
        <p:spPr>
          <a:xfrm>
            <a:off x="4107658" y="289725"/>
            <a:ext cx="4897040" cy="1596225"/>
          </a:xfrm>
          <a:prstGeom prst="ribbo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400" b="1" dirty="0" smtClean="0">
                <a:solidFill>
                  <a:prstClr val="black"/>
                </a:solidFill>
                <a:cs typeface="B Davat" panose="00000400000000000000" pitchFamily="2" charset="-78"/>
              </a:rPr>
              <a:t>Document Search</a:t>
            </a:r>
          </a:p>
          <a:p>
            <a:pPr algn="ctr"/>
            <a:r>
              <a:rPr lang="fa-IR" sz="2400" b="1" dirty="0" smtClean="0">
                <a:solidFill>
                  <a:prstClr val="black"/>
                </a:solidFill>
                <a:cs typeface="B Davat" panose="00000400000000000000" pitchFamily="2" charset="-78"/>
              </a:rPr>
              <a:t>جستجوی سند/مدرک</a:t>
            </a:r>
            <a:endParaRPr lang="en-US" sz="2400" b="1" dirty="0">
              <a:solidFill>
                <a:prstClr val="black"/>
              </a:solidFill>
              <a:cs typeface="B Davat" panose="00000400000000000000" pitchFamily="2" charset="-78"/>
            </a:endParaRPr>
          </a:p>
        </p:txBody>
      </p:sp>
    </p:spTree>
    <p:extLst>
      <p:ext uri="{BB962C8B-B14F-4D97-AF65-F5344CB8AC3E}">
        <p14:creationId xmlns:p14="http://schemas.microsoft.com/office/powerpoint/2010/main" val="1383333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7620000" cy="5943600"/>
          </a:xfrm>
        </p:spPr>
        <p:txBody>
          <a:bodyPr/>
          <a:lstStyle/>
          <a:p>
            <a:endParaRPr lang="fa-IR" dirty="0"/>
          </a:p>
          <a:p>
            <a:r>
              <a:rPr lang="fa-IR" sz="2800" b="1" dirty="0" smtClean="0">
                <a:solidFill>
                  <a:srgbClr val="00B050"/>
                </a:solidFill>
                <a:cs typeface="B Yekan" pitchFamily="2" charset="-78"/>
              </a:rPr>
              <a:t>ژورنال های الکترونیک :</a:t>
            </a:r>
          </a:p>
          <a:p>
            <a:pPr algn="just"/>
            <a:endParaRPr lang="fa-IR" b="1" dirty="0" smtClean="0">
              <a:cs typeface="B Lotus" pitchFamily="2" charset="-78"/>
            </a:endParaRPr>
          </a:p>
          <a:p>
            <a:pPr algn="just"/>
            <a:r>
              <a:rPr lang="fa-IR" sz="2400" b="1" dirty="0" smtClean="0">
                <a:cs typeface="B Lotus" pitchFamily="2" charset="-78"/>
              </a:rPr>
              <a:t>يك </a:t>
            </a:r>
            <a:r>
              <a:rPr lang="fa-IR" sz="2400" b="1" dirty="0">
                <a:cs typeface="B Lotus" pitchFamily="2" charset="-78"/>
              </a:rPr>
              <a:t>مجله الكترونيكي نشريه‌اي است كه ويژگيهاي مجلات چاپي را حفظ نموده، با عنواني مشخص در شماره‌هاي پياپي و منظم از نويسندگان گوناگون به صورت الكترونيكي توليد و توزيع مي‌شود و داراي قابليتهاي مختلف جستجو ، ذخيره ، چاپ و بازيابي اطلاعات بوده و همواره روزآمد باشد. نوع اينترنتي اين مجلات را مجلات اينترنتي مي‌گويند. انواع مختلفي از اين مجلات به صورت لوح هاي فشرده (</a:t>
            </a:r>
            <a:r>
              <a:rPr lang="en-US" sz="2400" b="1" dirty="0">
                <a:cs typeface="B Lotus" pitchFamily="2" charset="-78"/>
              </a:rPr>
              <a:t>CD)، </a:t>
            </a:r>
            <a:r>
              <a:rPr lang="fa-IR" sz="2400" b="1" dirty="0">
                <a:cs typeface="B Lotus" pitchFamily="2" charset="-78"/>
              </a:rPr>
              <a:t>سايتهاي اينترنتي، </a:t>
            </a:r>
            <a:r>
              <a:rPr lang="fa-IR" sz="2800" b="1" u="sng" dirty="0">
                <a:solidFill>
                  <a:srgbClr val="FF0000"/>
                </a:solidFill>
                <a:cs typeface="B Lotus" pitchFamily="2" charset="-78"/>
              </a:rPr>
              <a:t>پايگاههاي اطلاعاتي </a:t>
            </a:r>
            <a:r>
              <a:rPr lang="fa-IR" sz="2400" b="1" dirty="0">
                <a:cs typeface="B Lotus" pitchFamily="2" charset="-78"/>
              </a:rPr>
              <a:t>و .... وجود دارد كه همراه با نسخه چاپي منتشر ‌مي‌شود. </a:t>
            </a:r>
          </a:p>
        </p:txBody>
      </p:sp>
      <p:sp>
        <p:nvSpPr>
          <p:cNvPr id="4" name="AutoShape 2" descr="Image result for electronic journals"/>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4476750"/>
            <a:ext cx="1924050" cy="238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28591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307182" y="-228600"/>
            <a:ext cx="9758363" cy="7315200"/>
          </a:xfrm>
          <a:prstGeom prst="rect">
            <a:avLst/>
          </a:prstGeom>
        </p:spPr>
      </p:pic>
      <p:sp>
        <p:nvSpPr>
          <p:cNvPr id="6" name="Down Ribbon 5"/>
          <p:cNvSpPr/>
          <p:nvPr/>
        </p:nvSpPr>
        <p:spPr>
          <a:xfrm>
            <a:off x="4107658" y="289723"/>
            <a:ext cx="4897040" cy="1599669"/>
          </a:xfrm>
          <a:prstGeom prst="ribbo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400" b="1" dirty="0" smtClean="0">
                <a:solidFill>
                  <a:schemeClr val="tx1"/>
                </a:solidFill>
                <a:cs typeface="B Davat" panose="00000400000000000000" pitchFamily="2" charset="-78"/>
              </a:rPr>
              <a:t>Author Search</a:t>
            </a:r>
          </a:p>
          <a:p>
            <a:pPr algn="ctr"/>
            <a:r>
              <a:rPr lang="fa-IR" sz="2400" b="1" dirty="0" smtClean="0">
                <a:solidFill>
                  <a:schemeClr val="tx1"/>
                </a:solidFill>
                <a:cs typeface="B Davat" panose="00000400000000000000" pitchFamily="2" charset="-78"/>
              </a:rPr>
              <a:t>جستجوی نویسنده </a:t>
            </a:r>
            <a:endParaRPr lang="en-US" sz="2400" b="1" dirty="0">
              <a:solidFill>
                <a:schemeClr val="tx1"/>
              </a:solidFill>
              <a:cs typeface="B Davat" panose="00000400000000000000" pitchFamily="2" charset="-78"/>
            </a:endParaRPr>
          </a:p>
        </p:txBody>
      </p:sp>
      <p:sp>
        <p:nvSpPr>
          <p:cNvPr id="7" name="Rounded Rectangle 6"/>
          <p:cNvSpPr/>
          <p:nvPr/>
        </p:nvSpPr>
        <p:spPr>
          <a:xfrm>
            <a:off x="825106" y="1826548"/>
            <a:ext cx="835819" cy="39661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81194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307182" y="-228600"/>
            <a:ext cx="9758363" cy="7315200"/>
          </a:xfrm>
          <a:prstGeom prst="rect">
            <a:avLst/>
          </a:prstGeom>
        </p:spPr>
      </p:pic>
      <p:sp>
        <p:nvSpPr>
          <p:cNvPr id="9" name="Down Ribbon 8"/>
          <p:cNvSpPr/>
          <p:nvPr/>
        </p:nvSpPr>
        <p:spPr>
          <a:xfrm>
            <a:off x="3954066" y="289718"/>
            <a:ext cx="5050630" cy="1767682"/>
          </a:xfrm>
          <a:prstGeom prst="ribbo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a-IR" sz="2400" b="1" dirty="0" smtClean="0">
                <a:solidFill>
                  <a:schemeClr val="tx1"/>
                </a:solidFill>
                <a:cs typeface="B Davat" panose="00000400000000000000" pitchFamily="2" charset="-78"/>
              </a:rPr>
              <a:t> </a:t>
            </a:r>
            <a:r>
              <a:rPr lang="en-US" sz="2400" b="1" dirty="0" smtClean="0">
                <a:solidFill>
                  <a:schemeClr val="tx1"/>
                </a:solidFill>
                <a:cs typeface="B Davat" panose="00000400000000000000" pitchFamily="2" charset="-78"/>
              </a:rPr>
              <a:t>Affiliation Search</a:t>
            </a:r>
          </a:p>
          <a:p>
            <a:pPr algn="ctr"/>
            <a:r>
              <a:rPr lang="fa-IR" sz="2400" b="1" dirty="0" smtClean="0">
                <a:solidFill>
                  <a:schemeClr val="tx1"/>
                </a:solidFill>
                <a:cs typeface="B Davat" panose="00000400000000000000" pitchFamily="2" charset="-78"/>
              </a:rPr>
              <a:t>جستجوی سازمان/وابستگی سازمانی</a:t>
            </a:r>
            <a:endParaRPr lang="en-US" sz="2400" b="1" dirty="0">
              <a:solidFill>
                <a:schemeClr val="tx1"/>
              </a:solidFill>
              <a:cs typeface="B Davat" panose="00000400000000000000" pitchFamily="2" charset="-78"/>
            </a:endParaRPr>
          </a:p>
        </p:txBody>
      </p:sp>
      <p:sp>
        <p:nvSpPr>
          <p:cNvPr id="10" name="Rounded Rectangle 9"/>
          <p:cNvSpPr/>
          <p:nvPr/>
        </p:nvSpPr>
        <p:spPr>
          <a:xfrm>
            <a:off x="1596628" y="1878807"/>
            <a:ext cx="996554" cy="35718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35514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307182" y="-228600"/>
            <a:ext cx="9758363" cy="7315200"/>
          </a:xfrm>
          <a:prstGeom prst="rect">
            <a:avLst/>
          </a:prstGeom>
        </p:spPr>
      </p:pic>
      <p:sp>
        <p:nvSpPr>
          <p:cNvPr id="7" name="Line Callout 2 6"/>
          <p:cNvSpPr/>
          <p:nvPr/>
        </p:nvSpPr>
        <p:spPr>
          <a:xfrm>
            <a:off x="4471988" y="-228600"/>
            <a:ext cx="2995612" cy="1972733"/>
          </a:xfrm>
          <a:prstGeom prst="borderCallout2">
            <a:avLst/>
          </a:prstGeom>
        </p:spPr>
        <p:style>
          <a:lnRef idx="1">
            <a:schemeClr val="dk1"/>
          </a:lnRef>
          <a:fillRef idx="2">
            <a:schemeClr val="dk1"/>
          </a:fillRef>
          <a:effectRef idx="1">
            <a:schemeClr val="dk1"/>
          </a:effectRef>
          <a:fontRef idx="minor">
            <a:schemeClr val="dk1"/>
          </a:fontRef>
        </p:style>
        <p:txBody>
          <a:bodyPr rtlCol="0" anchor="ctr"/>
          <a:lstStyle/>
          <a:p>
            <a:pPr algn="ctr"/>
            <a:r>
              <a:rPr lang="fa-IR" sz="2000" b="1" dirty="0" smtClean="0">
                <a:solidFill>
                  <a:srgbClr val="002060"/>
                </a:solidFill>
                <a:cs typeface="B Davat" panose="00000400000000000000" pitchFamily="2" charset="-78"/>
              </a:rPr>
              <a:t>جستجوی پیشرفته: این قسمت نیاز به آشنایی با کدها و اپراتورهای مخصوص اسکوپوس دارد. راهنماهای این کدها و عملگرها در اینجا ارائه شده است.</a:t>
            </a:r>
            <a:r>
              <a:rPr lang="fa-IR" sz="2400" b="1" dirty="0" smtClean="0">
                <a:solidFill>
                  <a:srgbClr val="002060"/>
                </a:solidFill>
                <a:cs typeface="B Davat" panose="00000400000000000000" pitchFamily="2" charset="-78"/>
              </a:rPr>
              <a:t> </a:t>
            </a:r>
            <a:endParaRPr lang="en-US" sz="2400" b="1" dirty="0">
              <a:solidFill>
                <a:srgbClr val="002060"/>
              </a:solidFill>
              <a:cs typeface="B Davat" panose="00000400000000000000" pitchFamily="2" charset="-78"/>
            </a:endParaRPr>
          </a:p>
        </p:txBody>
      </p:sp>
      <p:cxnSp>
        <p:nvCxnSpPr>
          <p:cNvPr id="11" name="Straight Arrow Connector 10"/>
          <p:cNvCxnSpPr/>
          <p:nvPr/>
        </p:nvCxnSpPr>
        <p:spPr>
          <a:xfrm flipH="1">
            <a:off x="1307308" y="1485903"/>
            <a:ext cx="4611289" cy="357187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24427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307182" y="-228600"/>
            <a:ext cx="9758363" cy="7315200"/>
          </a:xfrm>
          <a:prstGeom prst="rect">
            <a:avLst/>
          </a:prstGeom>
        </p:spPr>
      </p:pic>
      <p:sp>
        <p:nvSpPr>
          <p:cNvPr id="6" name="Up Ribbon 5"/>
          <p:cNvSpPr/>
          <p:nvPr/>
        </p:nvSpPr>
        <p:spPr>
          <a:xfrm>
            <a:off x="3879057" y="0"/>
            <a:ext cx="5411392" cy="1517913"/>
          </a:xfrm>
          <a:prstGeom prst="ribbon2">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dirty="0" smtClean="0">
                <a:cs typeface="B Davat" panose="00000400000000000000" pitchFamily="2" charset="-78"/>
              </a:rPr>
              <a:t>Browse</a:t>
            </a:r>
          </a:p>
          <a:p>
            <a:pPr algn="ctr"/>
            <a:r>
              <a:rPr lang="fa-IR" sz="2000" b="1" dirty="0" smtClean="0">
                <a:cs typeface="B Davat" panose="00000400000000000000" pitchFamily="2" charset="-78"/>
              </a:rPr>
              <a:t>مرور یا تورق منابع بر حسب حوزه موضوعی، نوع منبع و وضعیت اشتراک</a:t>
            </a:r>
            <a:r>
              <a:rPr lang="fa-IR" sz="2400" b="1" dirty="0" smtClean="0">
                <a:cs typeface="B Davat" panose="00000400000000000000" pitchFamily="2" charset="-78"/>
              </a:rPr>
              <a:t> </a:t>
            </a:r>
            <a:endParaRPr lang="en-US" sz="2400" b="1" dirty="0">
              <a:cs typeface="B Davat" panose="00000400000000000000" pitchFamily="2" charset="-78"/>
            </a:endParaRPr>
          </a:p>
        </p:txBody>
      </p:sp>
      <p:sp>
        <p:nvSpPr>
          <p:cNvPr id="7" name="Rounded Rectangle 6"/>
          <p:cNvSpPr/>
          <p:nvPr/>
        </p:nvSpPr>
        <p:spPr>
          <a:xfrm>
            <a:off x="2711051" y="1803663"/>
            <a:ext cx="4071938" cy="211455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52170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sz="3600" b="1" dirty="0">
                <a:solidFill>
                  <a:srgbClr val="00B050"/>
                </a:solidFill>
                <a:latin typeface="+mn-lt"/>
                <a:ea typeface="+mn-ea"/>
                <a:cs typeface="B Yekan" pitchFamily="2" charset="-78"/>
              </a:rPr>
              <a:t>معرفی پایگاه های اطلاعاتی مورد اشتراک</a:t>
            </a:r>
          </a:p>
        </p:txBody>
      </p:sp>
      <p:sp>
        <p:nvSpPr>
          <p:cNvPr id="3" name="Content Placeholder 2"/>
          <p:cNvSpPr>
            <a:spLocks noGrp="1"/>
          </p:cNvSpPr>
          <p:nvPr>
            <p:ph idx="1"/>
          </p:nvPr>
        </p:nvSpPr>
        <p:spPr>
          <a:xfrm>
            <a:off x="457200" y="1600200"/>
            <a:ext cx="7620000" cy="5029200"/>
          </a:xfrm>
        </p:spPr>
        <p:txBody>
          <a:bodyPr>
            <a:normAutofit/>
          </a:bodyPr>
          <a:lstStyle/>
          <a:p>
            <a:r>
              <a:rPr lang="en-US" sz="3200" b="1" dirty="0" smtClean="0">
                <a:solidFill>
                  <a:srgbClr val="7030A0"/>
                </a:solidFill>
                <a:cs typeface="+mj-cs"/>
              </a:rPr>
              <a:t>Clinical Key</a:t>
            </a:r>
            <a:endParaRPr lang="en-US" sz="3200" b="1" dirty="0">
              <a:solidFill>
                <a:srgbClr val="7030A0"/>
              </a:solidFill>
              <a:cs typeface="+mj-cs"/>
            </a:endParaRPr>
          </a:p>
          <a:p>
            <a:endParaRPr lang="en-US" sz="2400" dirty="0" smtClean="0"/>
          </a:p>
          <a:p>
            <a:pPr marL="114300" indent="0" algn="just">
              <a:buNone/>
            </a:pPr>
            <a:r>
              <a:rPr lang="fa-IR" sz="2400" b="1" dirty="0" smtClean="0">
                <a:cs typeface="B Lotus" pitchFamily="2" charset="-78"/>
              </a:rPr>
              <a:t>یک موتور جستجوی بالینی متعلق به شرکت </a:t>
            </a:r>
            <a:r>
              <a:rPr lang="en-US" sz="2400" b="1" dirty="0" smtClean="0">
                <a:cs typeface="B Lotus" pitchFamily="2" charset="-78"/>
              </a:rPr>
              <a:t>Elsevier</a:t>
            </a:r>
            <a:r>
              <a:rPr lang="fa-IR" sz="2400" b="1" dirty="0" smtClean="0">
                <a:cs typeface="B Lotus" pitchFamily="2" charset="-78"/>
              </a:rPr>
              <a:t> است که دسترسی به بالغ بر 1100 کتاب الکترونیک، 500 مجله الکترونیک 15 هزار آموزش بیمار، 4 هزار راهنمای </a:t>
            </a:r>
            <a:r>
              <a:rPr lang="en-US" sz="2400" b="1" dirty="0" smtClean="0">
                <a:cs typeface="B Lotus" pitchFamily="2" charset="-78"/>
              </a:rPr>
              <a:t>(Guideline)</a:t>
            </a:r>
            <a:r>
              <a:rPr lang="fa-IR" sz="2400" b="1" dirty="0" smtClean="0">
                <a:cs typeface="B Lotus" pitchFamily="2" charset="-78"/>
              </a:rPr>
              <a:t>، چکیده های </a:t>
            </a:r>
            <a:r>
              <a:rPr lang="en-US" sz="2400" b="1" dirty="0" smtClean="0">
                <a:cs typeface="B Lotus" pitchFamily="2" charset="-78"/>
              </a:rPr>
              <a:t>Medline</a:t>
            </a:r>
            <a:r>
              <a:rPr lang="fa-IR" sz="2400" b="1" dirty="0" smtClean="0">
                <a:cs typeface="B Lotus" pitchFamily="2" charset="-78"/>
              </a:rPr>
              <a:t>، 13 هزار ویدئوی پزشکی و 5 میلیون عکس را فراهم می سازد. </a:t>
            </a:r>
          </a:p>
          <a:p>
            <a:pPr marL="114300" indent="0" algn="just">
              <a:buNone/>
            </a:pPr>
            <a:endParaRPr lang="fa-IR" sz="2400" b="1" dirty="0" smtClean="0">
              <a:cs typeface="B Lotus" pitchFamily="2" charset="-78"/>
            </a:endParaRPr>
          </a:p>
          <a:p>
            <a:pPr marL="114300" indent="0" algn="just">
              <a:buNone/>
            </a:pPr>
            <a:endParaRPr lang="fa-IR" sz="2400" b="1" dirty="0">
              <a:cs typeface="B Lotus" pitchFamily="2" charset="-78"/>
            </a:endParaRPr>
          </a:p>
          <a:p>
            <a:pPr marL="114300" indent="0" algn="just">
              <a:buNone/>
            </a:pPr>
            <a:r>
              <a:rPr lang="fa-IR" dirty="0" smtClean="0">
                <a:solidFill>
                  <a:srgbClr val="C00000"/>
                </a:solidFill>
                <a:cs typeface="B Yekan" pitchFamily="2" charset="-78"/>
              </a:rPr>
              <a:t>برای دسترسی به اسلاید آموزشی </a:t>
            </a:r>
            <a:r>
              <a:rPr lang="en-US" sz="2000" b="1" dirty="0" smtClean="0">
                <a:solidFill>
                  <a:srgbClr val="C00000"/>
                </a:solidFill>
                <a:cs typeface="B Yekan" pitchFamily="2" charset="-78"/>
              </a:rPr>
              <a:t>Clinical Key</a:t>
            </a:r>
            <a:r>
              <a:rPr lang="fa-IR" sz="2000" b="1" dirty="0" smtClean="0">
                <a:solidFill>
                  <a:srgbClr val="C00000"/>
                </a:solidFill>
                <a:cs typeface="B Yekan" pitchFamily="2" charset="-78"/>
              </a:rPr>
              <a:t> </a:t>
            </a:r>
            <a:r>
              <a:rPr lang="fa-IR" dirty="0" smtClean="0">
                <a:solidFill>
                  <a:srgbClr val="C00000"/>
                </a:solidFill>
                <a:cs typeface="B Yekan" pitchFamily="2" charset="-78"/>
              </a:rPr>
              <a:t>لینک زیر را کلیک کنید: </a:t>
            </a:r>
          </a:p>
          <a:p>
            <a:pPr marL="114300" indent="0" algn="just">
              <a:buNone/>
            </a:pPr>
            <a:r>
              <a:rPr lang="fa-IR" dirty="0" smtClean="0">
                <a:cs typeface="B Yekan" pitchFamily="2" charset="-78"/>
              </a:rPr>
              <a:t> </a:t>
            </a:r>
            <a:r>
              <a:rPr lang="en-US" dirty="0">
                <a:cs typeface="B Yekan" pitchFamily="2" charset="-78"/>
                <a:hlinkClick r:id="rId2"/>
              </a:rPr>
              <a:t>http://</a:t>
            </a:r>
            <a:r>
              <a:rPr lang="en-US" dirty="0" smtClean="0">
                <a:cs typeface="B Yekan" pitchFamily="2" charset="-78"/>
                <a:hlinkClick r:id="rId2"/>
              </a:rPr>
              <a:t>goums.ac.ir/files/diglib/files/clinical_key.pdf</a:t>
            </a:r>
            <a:r>
              <a:rPr lang="fa-IR" dirty="0" smtClean="0">
                <a:cs typeface="B Yekan" pitchFamily="2" charset="-78"/>
              </a:rPr>
              <a:t> </a:t>
            </a:r>
          </a:p>
        </p:txBody>
      </p:sp>
      <p:sp>
        <p:nvSpPr>
          <p:cNvPr id="4" name="AutoShape 2" descr="Image result for web of science"/>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1" y="1371600"/>
            <a:ext cx="2743200" cy="744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95144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sz="3600" b="1" dirty="0">
                <a:solidFill>
                  <a:srgbClr val="00B050"/>
                </a:solidFill>
                <a:latin typeface="+mn-lt"/>
                <a:ea typeface="+mn-ea"/>
                <a:cs typeface="B Yekan" pitchFamily="2" charset="-78"/>
              </a:rPr>
              <a:t>معرفی پایگاه های اطلاعاتی مورد اشتراک</a:t>
            </a:r>
          </a:p>
        </p:txBody>
      </p:sp>
      <p:sp>
        <p:nvSpPr>
          <p:cNvPr id="3" name="Content Placeholder 2"/>
          <p:cNvSpPr>
            <a:spLocks noGrp="1"/>
          </p:cNvSpPr>
          <p:nvPr>
            <p:ph idx="1"/>
          </p:nvPr>
        </p:nvSpPr>
        <p:spPr>
          <a:xfrm>
            <a:off x="457200" y="1600200"/>
            <a:ext cx="7620000" cy="5029200"/>
          </a:xfrm>
        </p:spPr>
        <p:txBody>
          <a:bodyPr>
            <a:normAutofit lnSpcReduction="10000"/>
          </a:bodyPr>
          <a:lstStyle/>
          <a:p>
            <a:pPr marL="114300" indent="0">
              <a:buNone/>
            </a:pPr>
            <a:r>
              <a:rPr lang="en-US" sz="3200" b="1" dirty="0" err="1" smtClean="0">
                <a:solidFill>
                  <a:srgbClr val="7030A0"/>
                </a:solidFill>
                <a:cs typeface="+mj-cs"/>
              </a:rPr>
              <a:t>Embase</a:t>
            </a:r>
            <a:endParaRPr lang="en-US" sz="3200" b="1" dirty="0" smtClean="0">
              <a:solidFill>
                <a:srgbClr val="7030A0"/>
              </a:solidFill>
              <a:cs typeface="+mj-cs"/>
            </a:endParaRPr>
          </a:p>
          <a:p>
            <a:pPr marL="114300" indent="0">
              <a:buNone/>
            </a:pPr>
            <a:endParaRPr lang="en-US" sz="3200" b="1" dirty="0">
              <a:solidFill>
                <a:srgbClr val="7030A0"/>
              </a:solidFill>
              <a:cs typeface="+mj-cs"/>
            </a:endParaRPr>
          </a:p>
          <a:p>
            <a:pPr marL="114300" indent="0" algn="just">
              <a:buNone/>
            </a:pPr>
            <a:r>
              <a:rPr lang="fa-IR" sz="2400" b="1" dirty="0" smtClean="0">
                <a:cs typeface="B Lotus" pitchFamily="2" charset="-78"/>
              </a:rPr>
              <a:t>یکی </a:t>
            </a:r>
            <a:r>
              <a:rPr lang="fa-IR" sz="2400" b="1" dirty="0">
                <a:cs typeface="B Lotus" pitchFamily="2" charset="-78"/>
              </a:rPr>
              <a:t>از بزرگ ترین مجموعه های اطلاعاتی الکترونیکی است که توسط </a:t>
            </a:r>
            <a:r>
              <a:rPr lang="en-US" sz="2400" b="1" dirty="0">
                <a:cs typeface="B Lotus" pitchFamily="2" charset="-78"/>
              </a:rPr>
              <a:t>Elsevier</a:t>
            </a:r>
            <a:r>
              <a:rPr lang="fa-IR" sz="2400" b="1" dirty="0">
                <a:cs typeface="B Lotus" pitchFamily="2" charset="-78"/>
              </a:rPr>
              <a:t>تهیه وارائه می </a:t>
            </a:r>
            <a:r>
              <a:rPr lang="fa-IR" sz="2400" b="1" dirty="0" smtClean="0">
                <a:cs typeface="B Lotus" pitchFamily="2" charset="-78"/>
              </a:rPr>
              <a:t>شود.</a:t>
            </a:r>
            <a:r>
              <a:rPr lang="en-US" sz="2400" b="1" dirty="0" smtClean="0">
                <a:cs typeface="B Lotus" pitchFamily="2" charset="-78"/>
              </a:rPr>
              <a:t>EMBASE </a:t>
            </a:r>
            <a:r>
              <a:rPr lang="fa-IR" sz="2400" b="1" dirty="0" smtClean="0">
                <a:cs typeface="B Lotus" pitchFamily="2" charset="-78"/>
              </a:rPr>
              <a:t>یک </a:t>
            </a:r>
            <a:r>
              <a:rPr lang="fa-IR" sz="2400" b="1" dirty="0">
                <a:cs typeface="B Lotus" pitchFamily="2" charset="-78"/>
              </a:rPr>
              <a:t>پایگاه اطلاعاتی زیست پزشکی و علوم دارویی است . بیش از 11 میلیون رکورد ازسال 1974 تا کنون دارد و سالانه 600000چکیده به آن اضافه می شود. 80% از رکوردهای آن دارای چکیده و مجموعه مجلات آن 4800 عنوان از 70 کشور جهان </a:t>
            </a:r>
            <a:r>
              <a:rPr lang="fa-IR" sz="2400" b="1" dirty="0" smtClean="0">
                <a:cs typeface="B Lotus" pitchFamily="2" charset="-78"/>
              </a:rPr>
              <a:t>است. از مهمترین قابلیت های آن استفاده از اصطلاحنامه </a:t>
            </a:r>
            <a:r>
              <a:rPr lang="en-US" sz="2400" b="1" dirty="0" err="1" smtClean="0">
                <a:cs typeface="B Lotus" pitchFamily="2" charset="-78"/>
              </a:rPr>
              <a:t>Emtree</a:t>
            </a:r>
            <a:r>
              <a:rPr lang="fa-IR" sz="2400" b="1" dirty="0">
                <a:cs typeface="B Lotus" pitchFamily="2" charset="-78"/>
              </a:rPr>
              <a:t> </a:t>
            </a:r>
            <a:r>
              <a:rPr lang="fa-IR" sz="2400" b="1" dirty="0" smtClean="0">
                <a:cs typeface="B Lotus" pitchFamily="2" charset="-78"/>
              </a:rPr>
              <a:t>و جستجوی </a:t>
            </a:r>
            <a:r>
              <a:rPr lang="en-US" sz="2400" b="1" dirty="0" smtClean="0">
                <a:cs typeface="B Lotus" pitchFamily="2" charset="-78"/>
              </a:rPr>
              <a:t>PICO</a:t>
            </a:r>
            <a:r>
              <a:rPr lang="fa-IR" sz="2400" b="1" dirty="0" smtClean="0">
                <a:cs typeface="B Lotus" pitchFamily="2" charset="-78"/>
              </a:rPr>
              <a:t> است. </a:t>
            </a:r>
          </a:p>
          <a:p>
            <a:pPr marL="114300" indent="0" algn="just">
              <a:buNone/>
            </a:pPr>
            <a:endParaRPr lang="fa-IR" sz="2400" b="1" dirty="0">
              <a:cs typeface="B Lotus" pitchFamily="2" charset="-78"/>
            </a:endParaRPr>
          </a:p>
          <a:p>
            <a:pPr marL="114300" indent="0" algn="just">
              <a:buNone/>
            </a:pPr>
            <a:r>
              <a:rPr lang="fa-IR" dirty="0" smtClean="0">
                <a:solidFill>
                  <a:srgbClr val="C00000"/>
                </a:solidFill>
                <a:cs typeface="B Yekan" pitchFamily="2" charset="-78"/>
              </a:rPr>
              <a:t>برای دسترسی به اسلاید آموزشی </a:t>
            </a:r>
            <a:r>
              <a:rPr lang="en-US" sz="2000" b="1" dirty="0" err="1" smtClean="0">
                <a:solidFill>
                  <a:srgbClr val="C00000"/>
                </a:solidFill>
                <a:cs typeface="B Yekan" pitchFamily="2" charset="-78"/>
              </a:rPr>
              <a:t>Embase</a:t>
            </a:r>
            <a:r>
              <a:rPr lang="fa-IR" sz="2000" b="1" dirty="0">
                <a:solidFill>
                  <a:srgbClr val="C00000"/>
                </a:solidFill>
                <a:cs typeface="B Yekan" pitchFamily="2" charset="-78"/>
              </a:rPr>
              <a:t> </a:t>
            </a:r>
            <a:r>
              <a:rPr lang="fa-IR" dirty="0" smtClean="0">
                <a:solidFill>
                  <a:srgbClr val="C00000"/>
                </a:solidFill>
                <a:cs typeface="B Yekan" pitchFamily="2" charset="-78"/>
              </a:rPr>
              <a:t>لینک زیر را کلیک کنید: </a:t>
            </a:r>
          </a:p>
          <a:p>
            <a:pPr marL="114300" indent="0" algn="just">
              <a:buNone/>
            </a:pPr>
            <a:r>
              <a:rPr lang="fa-IR" dirty="0" smtClean="0">
                <a:cs typeface="B Yekan" pitchFamily="2" charset="-78"/>
              </a:rPr>
              <a:t> </a:t>
            </a:r>
            <a:r>
              <a:rPr lang="en-US" dirty="0">
                <a:cs typeface="B Yekan" pitchFamily="2" charset="-78"/>
                <a:hlinkClick r:id="rId2"/>
              </a:rPr>
              <a:t>http://goums.ac.ir/files/diglib/files/embase_-_</a:t>
            </a:r>
            <a:r>
              <a:rPr lang="en-US" dirty="0" smtClean="0">
                <a:cs typeface="B Yekan" pitchFamily="2" charset="-78"/>
                <a:hlinkClick r:id="rId2"/>
              </a:rPr>
              <a:t>Copy.pdf</a:t>
            </a:r>
            <a:r>
              <a:rPr lang="fa-IR" dirty="0" smtClean="0">
                <a:cs typeface="B Yekan" pitchFamily="2" charset="-78"/>
              </a:rPr>
              <a:t> </a:t>
            </a:r>
          </a:p>
        </p:txBody>
      </p:sp>
      <p:sp>
        <p:nvSpPr>
          <p:cNvPr id="4" name="AutoShape 2" descr="Image result for web of science"/>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2" y="1447800"/>
            <a:ext cx="2418347"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06194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sz="3600" b="1" dirty="0">
                <a:solidFill>
                  <a:srgbClr val="00B050"/>
                </a:solidFill>
                <a:latin typeface="+mn-lt"/>
                <a:ea typeface="+mn-ea"/>
                <a:cs typeface="B Yekan" pitchFamily="2" charset="-78"/>
              </a:rPr>
              <a:t>معرفی پایگاه های اطلاعاتی مورد اشتراک</a:t>
            </a:r>
          </a:p>
        </p:txBody>
      </p:sp>
      <p:sp>
        <p:nvSpPr>
          <p:cNvPr id="3" name="Content Placeholder 2"/>
          <p:cNvSpPr>
            <a:spLocks noGrp="1"/>
          </p:cNvSpPr>
          <p:nvPr>
            <p:ph idx="1"/>
          </p:nvPr>
        </p:nvSpPr>
        <p:spPr>
          <a:xfrm>
            <a:off x="457200" y="1600200"/>
            <a:ext cx="7620000" cy="5029200"/>
          </a:xfrm>
        </p:spPr>
        <p:txBody>
          <a:bodyPr>
            <a:normAutofit/>
          </a:bodyPr>
          <a:lstStyle/>
          <a:p>
            <a:pPr marL="114300" indent="0">
              <a:buNone/>
            </a:pPr>
            <a:r>
              <a:rPr lang="en-US" sz="3200" b="1" dirty="0" smtClean="0">
                <a:solidFill>
                  <a:srgbClr val="7030A0"/>
                </a:solidFill>
                <a:cs typeface="+mj-cs"/>
              </a:rPr>
              <a:t>Ovid</a:t>
            </a:r>
          </a:p>
          <a:p>
            <a:pPr marL="114300" indent="0">
              <a:buNone/>
            </a:pPr>
            <a:endParaRPr lang="en-US" sz="3200" b="1" dirty="0">
              <a:solidFill>
                <a:srgbClr val="7030A0"/>
              </a:solidFill>
              <a:cs typeface="+mj-cs"/>
            </a:endParaRPr>
          </a:p>
          <a:p>
            <a:pPr marL="114300" indent="0" algn="just">
              <a:buNone/>
            </a:pPr>
            <a:r>
              <a:rPr lang="fa-IR" sz="2400" b="1" dirty="0" smtClean="0">
                <a:cs typeface="B Lotus" pitchFamily="2" charset="-78"/>
              </a:rPr>
              <a:t>یکی </a:t>
            </a:r>
            <a:r>
              <a:rPr lang="fa-IR" sz="2400" b="1" dirty="0">
                <a:cs typeface="B Lotus" pitchFamily="2" charset="-78"/>
              </a:rPr>
              <a:t>از بزرگ ترین مجموعه های اطلاعاتی </a:t>
            </a:r>
            <a:r>
              <a:rPr lang="fa-IR" sz="2400" b="1" dirty="0" smtClean="0">
                <a:cs typeface="B Lotus" pitchFamily="2" charset="-78"/>
              </a:rPr>
              <a:t>الکترونیکی پزشکی </a:t>
            </a:r>
            <a:r>
              <a:rPr lang="fa-IR" sz="2400" b="1" dirty="0">
                <a:cs typeface="B Lotus" pitchFamily="2" charset="-78"/>
              </a:rPr>
              <a:t>است که </a:t>
            </a:r>
            <a:r>
              <a:rPr lang="fa-IR" sz="2400" b="1" dirty="0" smtClean="0">
                <a:cs typeface="B Lotus" pitchFamily="2" charset="-78"/>
              </a:rPr>
              <a:t>دسترسی به بالغ بر 6 هزار کتاب الکترونیک، 1400 ژورنال تخصصی در حوزه های مختلف علوم پزشکی و اطلاعات کتابشناختی بالغ بر 100 پایگاه اطلاعاتی کتابشناختی را برای محققین علوم پزشکی فراهم کرده است. </a:t>
            </a:r>
          </a:p>
          <a:p>
            <a:pPr marL="114300" indent="0" algn="just">
              <a:buNone/>
            </a:pPr>
            <a:endParaRPr lang="fa-IR" sz="2400" b="1" dirty="0">
              <a:cs typeface="B Lotus" pitchFamily="2" charset="-78"/>
            </a:endParaRPr>
          </a:p>
          <a:p>
            <a:pPr marL="114300" indent="0" algn="just">
              <a:buNone/>
            </a:pPr>
            <a:r>
              <a:rPr lang="fa-IR" dirty="0" smtClean="0">
                <a:solidFill>
                  <a:srgbClr val="C00000"/>
                </a:solidFill>
                <a:cs typeface="B Yekan" pitchFamily="2" charset="-78"/>
              </a:rPr>
              <a:t>برای دسترسی به اسلاید آموزشی </a:t>
            </a:r>
            <a:r>
              <a:rPr lang="en-US" sz="2000" b="1" dirty="0" smtClean="0">
                <a:solidFill>
                  <a:srgbClr val="C00000"/>
                </a:solidFill>
                <a:cs typeface="B Yekan" pitchFamily="2" charset="-78"/>
              </a:rPr>
              <a:t>Ovid</a:t>
            </a:r>
            <a:r>
              <a:rPr lang="fa-IR" sz="2000" b="1" dirty="0" smtClean="0">
                <a:solidFill>
                  <a:srgbClr val="C00000"/>
                </a:solidFill>
                <a:cs typeface="B Yekan" pitchFamily="2" charset="-78"/>
              </a:rPr>
              <a:t> </a:t>
            </a:r>
            <a:r>
              <a:rPr lang="fa-IR" dirty="0" smtClean="0">
                <a:solidFill>
                  <a:srgbClr val="C00000"/>
                </a:solidFill>
                <a:cs typeface="B Yekan" pitchFamily="2" charset="-78"/>
              </a:rPr>
              <a:t>لینک زیر را کلیک کنید: </a:t>
            </a:r>
          </a:p>
          <a:p>
            <a:pPr marL="114300" indent="0" algn="just">
              <a:buNone/>
            </a:pPr>
            <a:r>
              <a:rPr lang="fa-IR" dirty="0" smtClean="0">
                <a:cs typeface="B Yekan" pitchFamily="2" charset="-78"/>
              </a:rPr>
              <a:t> </a:t>
            </a:r>
            <a:r>
              <a:rPr lang="en-US" dirty="0">
                <a:cs typeface="B Yekan" pitchFamily="2" charset="-78"/>
                <a:hlinkClick r:id="rId2"/>
              </a:rPr>
              <a:t>http://</a:t>
            </a:r>
            <a:r>
              <a:rPr lang="en-US" dirty="0" smtClean="0">
                <a:cs typeface="B Yekan" pitchFamily="2" charset="-78"/>
                <a:hlinkClick r:id="rId2"/>
              </a:rPr>
              <a:t>goums.ac.ir/files/diglib/files/Ovid.goums.ac.ir.pdf</a:t>
            </a:r>
            <a:r>
              <a:rPr lang="fa-IR" dirty="0" smtClean="0">
                <a:cs typeface="B Yekan" pitchFamily="2" charset="-78"/>
              </a:rPr>
              <a:t> </a:t>
            </a:r>
          </a:p>
        </p:txBody>
      </p:sp>
      <p:sp>
        <p:nvSpPr>
          <p:cNvPr id="4" name="AutoShape 2" descr="Image result for web of science"/>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2" y="1295400"/>
            <a:ext cx="117157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01170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sz="3600" b="1" dirty="0">
                <a:solidFill>
                  <a:srgbClr val="00B050"/>
                </a:solidFill>
                <a:latin typeface="+mn-lt"/>
                <a:ea typeface="+mn-ea"/>
                <a:cs typeface="B Yekan" pitchFamily="2" charset="-78"/>
              </a:rPr>
              <a:t>معرفی پایگاه های اطلاعاتی مورد اشتراک</a:t>
            </a:r>
          </a:p>
        </p:txBody>
      </p:sp>
      <p:sp>
        <p:nvSpPr>
          <p:cNvPr id="3" name="Content Placeholder 2"/>
          <p:cNvSpPr>
            <a:spLocks noGrp="1"/>
          </p:cNvSpPr>
          <p:nvPr>
            <p:ph idx="1"/>
          </p:nvPr>
        </p:nvSpPr>
        <p:spPr>
          <a:xfrm>
            <a:off x="457200" y="1600200"/>
            <a:ext cx="7620000" cy="5029200"/>
          </a:xfrm>
        </p:spPr>
        <p:txBody>
          <a:bodyPr>
            <a:normAutofit/>
          </a:bodyPr>
          <a:lstStyle/>
          <a:p>
            <a:pPr marL="114300" indent="0">
              <a:buNone/>
            </a:pPr>
            <a:r>
              <a:rPr lang="en-US" sz="3200" b="1" dirty="0" err="1" smtClean="0">
                <a:solidFill>
                  <a:srgbClr val="7030A0"/>
                </a:solidFill>
                <a:cs typeface="+mj-cs"/>
              </a:rPr>
              <a:t>OpenI</a:t>
            </a:r>
            <a:endParaRPr lang="en-US" sz="3200" b="1" dirty="0" smtClean="0">
              <a:solidFill>
                <a:srgbClr val="7030A0"/>
              </a:solidFill>
              <a:cs typeface="+mj-cs"/>
            </a:endParaRPr>
          </a:p>
          <a:p>
            <a:pPr marL="114300" indent="0">
              <a:buNone/>
            </a:pPr>
            <a:endParaRPr lang="en-US" sz="3200" b="1" dirty="0">
              <a:solidFill>
                <a:srgbClr val="7030A0"/>
              </a:solidFill>
              <a:cs typeface="+mj-cs"/>
            </a:endParaRPr>
          </a:p>
          <a:p>
            <a:pPr marL="114300" indent="0" algn="just">
              <a:buNone/>
            </a:pPr>
            <a:r>
              <a:rPr lang="fa-IR" sz="2400" b="1" dirty="0" smtClean="0">
                <a:cs typeface="B Lotus" pitchFamily="2" charset="-78"/>
              </a:rPr>
              <a:t>پایگاه اطلاعاتی تخصصی مواد دیداری شنیداری پابمد است که دسترسی به انواع منابع مالتی مدیا که از منابع موجود در پابمد استخراج شده اند را به صورت رایگان فراهم می کند. این پایگاه موتور جستجوی تصاویر و ویدئوهای پزشکی است. دسترسی به بیش 1.6 میلیون عکس مستخرج از مقالات پابمد، در حدود 8 هزار تصویر اشعه ایکس و 4 هزار گزارش رادیولوژی را مقدور می سازد. </a:t>
            </a:r>
          </a:p>
          <a:p>
            <a:pPr marL="114300" indent="0" algn="just">
              <a:buNone/>
            </a:pPr>
            <a:endParaRPr lang="fa-IR" sz="2400" b="1" dirty="0">
              <a:cs typeface="B Lotus" pitchFamily="2" charset="-78"/>
            </a:endParaRPr>
          </a:p>
          <a:p>
            <a:pPr marL="114300" indent="0" algn="just">
              <a:buNone/>
            </a:pPr>
            <a:r>
              <a:rPr lang="fa-IR" dirty="0" smtClean="0">
                <a:solidFill>
                  <a:srgbClr val="C00000"/>
                </a:solidFill>
                <a:cs typeface="B Yekan" pitchFamily="2" charset="-78"/>
              </a:rPr>
              <a:t>برای دسترسی به اسلاید آموزشی </a:t>
            </a:r>
            <a:r>
              <a:rPr lang="en-US" sz="2000" b="1" dirty="0" err="1" smtClean="0">
                <a:solidFill>
                  <a:srgbClr val="C00000"/>
                </a:solidFill>
                <a:cs typeface="B Yekan" pitchFamily="2" charset="-78"/>
              </a:rPr>
              <a:t>OpenI</a:t>
            </a:r>
            <a:r>
              <a:rPr lang="fa-IR" sz="2000" b="1" dirty="0" smtClean="0">
                <a:solidFill>
                  <a:srgbClr val="C00000"/>
                </a:solidFill>
                <a:cs typeface="B Yekan" pitchFamily="2" charset="-78"/>
              </a:rPr>
              <a:t> </a:t>
            </a:r>
            <a:r>
              <a:rPr lang="fa-IR" dirty="0" smtClean="0">
                <a:solidFill>
                  <a:srgbClr val="C00000"/>
                </a:solidFill>
                <a:cs typeface="B Yekan" pitchFamily="2" charset="-78"/>
              </a:rPr>
              <a:t>لینک زیر را کلیک کنید: </a:t>
            </a:r>
          </a:p>
          <a:p>
            <a:pPr marL="114300" indent="0" algn="just">
              <a:buNone/>
            </a:pPr>
            <a:r>
              <a:rPr lang="fa-IR" dirty="0" smtClean="0">
                <a:cs typeface="B Yekan" pitchFamily="2" charset="-78"/>
              </a:rPr>
              <a:t> </a:t>
            </a:r>
            <a:r>
              <a:rPr lang="en-US" dirty="0">
                <a:cs typeface="B Yekan" pitchFamily="2" charset="-78"/>
                <a:hlinkClick r:id="rId2"/>
              </a:rPr>
              <a:t>http://goums.ac.ir/files/diglib/files/openi_(1).</a:t>
            </a:r>
            <a:r>
              <a:rPr lang="en-US" dirty="0" smtClean="0">
                <a:cs typeface="B Yekan" pitchFamily="2" charset="-78"/>
                <a:hlinkClick r:id="rId2"/>
              </a:rPr>
              <a:t>pdf</a:t>
            </a:r>
            <a:r>
              <a:rPr lang="fa-IR" dirty="0" smtClean="0">
                <a:cs typeface="B Yekan" pitchFamily="2" charset="-78"/>
              </a:rPr>
              <a:t> </a:t>
            </a:r>
          </a:p>
        </p:txBody>
      </p:sp>
      <p:sp>
        <p:nvSpPr>
          <p:cNvPr id="4" name="AutoShape 2" descr="Image result for web of science"/>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1" y="1600200"/>
            <a:ext cx="2038865"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53381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sz="3600" b="1" dirty="0">
                <a:solidFill>
                  <a:srgbClr val="00B050"/>
                </a:solidFill>
                <a:latin typeface="+mn-lt"/>
                <a:ea typeface="+mn-ea"/>
                <a:cs typeface="B Yekan" pitchFamily="2" charset="-78"/>
              </a:rPr>
              <a:t>معرفی پایگاه های اطلاعاتی مورد اشتراک</a:t>
            </a:r>
          </a:p>
        </p:txBody>
      </p:sp>
      <p:sp>
        <p:nvSpPr>
          <p:cNvPr id="3" name="Content Placeholder 2"/>
          <p:cNvSpPr>
            <a:spLocks noGrp="1"/>
          </p:cNvSpPr>
          <p:nvPr>
            <p:ph idx="1"/>
          </p:nvPr>
        </p:nvSpPr>
        <p:spPr>
          <a:xfrm>
            <a:off x="457200" y="1600200"/>
            <a:ext cx="7620000" cy="5029200"/>
          </a:xfrm>
        </p:spPr>
        <p:txBody>
          <a:bodyPr>
            <a:normAutofit/>
          </a:bodyPr>
          <a:lstStyle/>
          <a:p>
            <a:pPr marL="114300" indent="0">
              <a:buNone/>
            </a:pPr>
            <a:r>
              <a:rPr lang="en-US" sz="3200" b="1" dirty="0" smtClean="0">
                <a:solidFill>
                  <a:srgbClr val="7030A0"/>
                </a:solidFill>
                <a:cs typeface="+mj-cs"/>
              </a:rPr>
              <a:t>Science Direct</a:t>
            </a:r>
          </a:p>
          <a:p>
            <a:pPr marL="114300" indent="0">
              <a:buNone/>
            </a:pPr>
            <a:endParaRPr lang="en-US" sz="3200" b="1" dirty="0">
              <a:solidFill>
                <a:srgbClr val="7030A0"/>
              </a:solidFill>
              <a:cs typeface="+mj-cs"/>
            </a:endParaRPr>
          </a:p>
          <a:p>
            <a:pPr marL="114300" indent="0" algn="just">
              <a:buNone/>
            </a:pPr>
            <a:r>
              <a:rPr lang="fa-IR" sz="2400" b="1" dirty="0" smtClean="0">
                <a:cs typeface="B Lotus" pitchFamily="2" charset="-78"/>
              </a:rPr>
              <a:t>پایگاه اطلاعاتی عمومی است که متعلق به شرکت </a:t>
            </a:r>
            <a:r>
              <a:rPr lang="en-US" sz="2400" b="1" dirty="0" smtClean="0">
                <a:cs typeface="B Lotus" pitchFamily="2" charset="-78"/>
              </a:rPr>
              <a:t>Elsevier</a:t>
            </a:r>
            <a:r>
              <a:rPr lang="fa-IR" sz="2400" b="1" dirty="0" smtClean="0">
                <a:cs typeface="B Lotus" pitchFamily="2" charset="-78"/>
              </a:rPr>
              <a:t> بوده و 2500 ژورنال و 26000 عنوان کتاب را مجموعه خود گردآوری کرده است. علاوه بر این موارد فایل های صوتی، تصویری، جدوال، گراف ها و عکس ها را شامل می شود. </a:t>
            </a:r>
          </a:p>
          <a:p>
            <a:pPr marL="114300" indent="0" algn="just">
              <a:buNone/>
            </a:pPr>
            <a:endParaRPr lang="fa-IR" sz="2400" b="1" dirty="0">
              <a:cs typeface="B Lotus" pitchFamily="2" charset="-78"/>
            </a:endParaRPr>
          </a:p>
          <a:p>
            <a:pPr marL="114300" indent="0" algn="just">
              <a:buNone/>
            </a:pPr>
            <a:r>
              <a:rPr lang="fa-IR" dirty="0" smtClean="0">
                <a:solidFill>
                  <a:srgbClr val="C00000"/>
                </a:solidFill>
                <a:cs typeface="B Yekan" pitchFamily="2" charset="-78"/>
              </a:rPr>
              <a:t>برای دسترسی به اسلاید آموزشی </a:t>
            </a:r>
            <a:r>
              <a:rPr lang="en-US" sz="2000" b="1" dirty="0" smtClean="0">
                <a:solidFill>
                  <a:srgbClr val="C00000"/>
                </a:solidFill>
                <a:cs typeface="B Yekan" pitchFamily="2" charset="-78"/>
              </a:rPr>
              <a:t>Science Direct</a:t>
            </a:r>
            <a:r>
              <a:rPr lang="fa-IR" dirty="0" smtClean="0">
                <a:solidFill>
                  <a:srgbClr val="C00000"/>
                </a:solidFill>
                <a:cs typeface="B Yekan" pitchFamily="2" charset="-78"/>
              </a:rPr>
              <a:t>لینک زیر را کلیک کنید: </a:t>
            </a:r>
          </a:p>
          <a:p>
            <a:pPr marL="114300" indent="0" algn="just">
              <a:buNone/>
            </a:pPr>
            <a:r>
              <a:rPr lang="fa-IR" dirty="0" smtClean="0">
                <a:cs typeface="B Yekan" pitchFamily="2" charset="-78"/>
              </a:rPr>
              <a:t> </a:t>
            </a:r>
            <a:r>
              <a:rPr lang="en-US" dirty="0">
                <a:cs typeface="B Yekan" pitchFamily="2" charset="-78"/>
                <a:hlinkClick r:id="rId2"/>
              </a:rPr>
              <a:t>http://goums.ac.ir/files/diglib/files/science_direct__</a:t>
            </a:r>
            <a:r>
              <a:rPr lang="en-US" dirty="0" smtClean="0">
                <a:cs typeface="B Yekan" pitchFamily="2" charset="-78"/>
                <a:hlinkClick r:id="rId2"/>
              </a:rPr>
              <a:t>goums.pdf</a:t>
            </a:r>
            <a:r>
              <a:rPr lang="fa-IR" dirty="0" smtClean="0">
                <a:cs typeface="B Yekan" pitchFamily="2" charset="-78"/>
              </a:rPr>
              <a:t> </a:t>
            </a:r>
          </a:p>
        </p:txBody>
      </p:sp>
      <p:sp>
        <p:nvSpPr>
          <p:cNvPr id="4" name="AutoShape 2" descr="Image result for web of science"/>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2" y="1066800"/>
            <a:ext cx="2466975"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35106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sz="3600" dirty="0" smtClean="0">
                <a:solidFill>
                  <a:srgbClr val="7030A0"/>
                </a:solidFill>
                <a:cs typeface="B Titr" pitchFamily="2" charset="-78"/>
              </a:rPr>
              <a:t>روش های جستجو در </a:t>
            </a:r>
            <a:r>
              <a:rPr lang="en-US" sz="3600" dirty="0" err="1" smtClean="0">
                <a:solidFill>
                  <a:srgbClr val="7030A0"/>
                </a:solidFill>
                <a:latin typeface="Aharoni" pitchFamily="2" charset="-79"/>
                <a:cs typeface="Aharoni" pitchFamily="2" charset="-79"/>
              </a:rPr>
              <a:t>ScienceDirect</a:t>
            </a:r>
            <a:r>
              <a:rPr lang="fa-IR" sz="3600" dirty="0" smtClean="0">
                <a:solidFill>
                  <a:srgbClr val="7030A0"/>
                </a:solidFill>
                <a:cs typeface="B Titr" pitchFamily="2" charset="-78"/>
              </a:rPr>
              <a:t>:</a:t>
            </a:r>
            <a:endParaRPr lang="fa-IR" sz="3600" dirty="0">
              <a:solidFill>
                <a:srgbClr val="7030A0"/>
              </a:solidFill>
              <a:cs typeface="B Titr" pitchFamily="2" charset="-78"/>
            </a:endParaRPr>
          </a:p>
        </p:txBody>
      </p:sp>
      <p:sp>
        <p:nvSpPr>
          <p:cNvPr id="3" name="Content Placeholder 2"/>
          <p:cNvSpPr>
            <a:spLocks noGrp="1"/>
          </p:cNvSpPr>
          <p:nvPr>
            <p:ph idx="1"/>
          </p:nvPr>
        </p:nvSpPr>
        <p:spPr>
          <a:xfrm>
            <a:off x="685800" y="1981200"/>
            <a:ext cx="7543800" cy="3742266"/>
          </a:xfrm>
        </p:spPr>
        <p:txBody>
          <a:bodyPr>
            <a:normAutofit/>
          </a:bodyPr>
          <a:lstStyle/>
          <a:p>
            <a:pPr algn="r" rtl="1"/>
            <a:r>
              <a:rPr lang="fa-IR" sz="2800" dirty="0" smtClean="0">
                <a:solidFill>
                  <a:schemeClr val="accent2">
                    <a:lumMod val="75000"/>
                  </a:schemeClr>
                </a:solidFill>
                <a:cs typeface="B Homa" pitchFamily="2" charset="-78"/>
              </a:rPr>
              <a:t>1- جستجوی سریع </a:t>
            </a:r>
            <a:r>
              <a:rPr lang="en-US" sz="2800" dirty="0">
                <a:solidFill>
                  <a:schemeClr val="accent2">
                    <a:lumMod val="75000"/>
                  </a:schemeClr>
                </a:solidFill>
                <a:latin typeface="Aharoni" pitchFamily="2" charset="-79"/>
                <a:cs typeface="Aharoni" pitchFamily="2" charset="-79"/>
              </a:rPr>
              <a:t>Quick Search </a:t>
            </a:r>
            <a:endParaRPr lang="fa-IR" sz="2800" dirty="0">
              <a:solidFill>
                <a:schemeClr val="accent2">
                  <a:lumMod val="75000"/>
                </a:schemeClr>
              </a:solidFill>
              <a:latin typeface="Aharoni" pitchFamily="2" charset="-79"/>
              <a:cs typeface="Aharoni" pitchFamily="2" charset="-79"/>
            </a:endParaRPr>
          </a:p>
          <a:p>
            <a:pPr algn="r" rtl="1"/>
            <a:endParaRPr lang="fa-IR" sz="2800" dirty="0" smtClean="0">
              <a:solidFill>
                <a:schemeClr val="accent2">
                  <a:lumMod val="75000"/>
                </a:schemeClr>
              </a:solidFill>
              <a:cs typeface="B Homa" pitchFamily="2" charset="-78"/>
            </a:endParaRPr>
          </a:p>
          <a:p>
            <a:pPr algn="r" rtl="1"/>
            <a:r>
              <a:rPr lang="fa-IR" sz="2800" dirty="0" smtClean="0">
                <a:solidFill>
                  <a:schemeClr val="accent2">
                    <a:lumMod val="75000"/>
                  </a:schemeClr>
                </a:solidFill>
                <a:cs typeface="B Homa" pitchFamily="2" charset="-78"/>
              </a:rPr>
              <a:t>2- جستجوی پیشرفته </a:t>
            </a:r>
            <a:r>
              <a:rPr lang="en-US" sz="2800" dirty="0">
                <a:solidFill>
                  <a:schemeClr val="accent2">
                    <a:lumMod val="75000"/>
                  </a:schemeClr>
                </a:solidFill>
                <a:latin typeface="Aharoni" pitchFamily="2" charset="-79"/>
                <a:cs typeface="Aharoni" pitchFamily="2" charset="-79"/>
              </a:rPr>
              <a:t>Advanced Search </a:t>
            </a:r>
            <a:endParaRPr lang="fa-IR" sz="2800" dirty="0">
              <a:solidFill>
                <a:schemeClr val="accent2">
                  <a:lumMod val="75000"/>
                </a:schemeClr>
              </a:solidFill>
              <a:latin typeface="Aharoni" pitchFamily="2" charset="-79"/>
              <a:cs typeface="Aharoni" pitchFamily="2" charset="-79"/>
            </a:endParaRPr>
          </a:p>
          <a:p>
            <a:pPr algn="r" rtl="1"/>
            <a:endParaRPr lang="fa-IR" sz="2800" dirty="0" smtClean="0">
              <a:solidFill>
                <a:schemeClr val="accent2">
                  <a:lumMod val="75000"/>
                </a:schemeClr>
              </a:solidFill>
              <a:cs typeface="B Homa" pitchFamily="2" charset="-78"/>
            </a:endParaRPr>
          </a:p>
          <a:p>
            <a:pPr algn="r" rtl="1"/>
            <a:r>
              <a:rPr lang="fa-IR" sz="2800" dirty="0" smtClean="0">
                <a:solidFill>
                  <a:schemeClr val="accent2">
                    <a:lumMod val="75000"/>
                  </a:schemeClr>
                </a:solidFill>
                <a:cs typeface="B Homa" pitchFamily="2" charset="-78"/>
              </a:rPr>
              <a:t>3- جستجوی تخصصی</a:t>
            </a:r>
            <a:r>
              <a:rPr lang="en-US" sz="2800" dirty="0" smtClean="0">
                <a:solidFill>
                  <a:schemeClr val="accent2">
                    <a:lumMod val="75000"/>
                  </a:schemeClr>
                </a:solidFill>
                <a:cs typeface="B Homa" pitchFamily="2" charset="-78"/>
              </a:rPr>
              <a:t> </a:t>
            </a:r>
            <a:r>
              <a:rPr lang="fa-IR" sz="2800" dirty="0" smtClean="0">
                <a:solidFill>
                  <a:schemeClr val="accent2">
                    <a:lumMod val="75000"/>
                  </a:schemeClr>
                </a:solidFill>
                <a:cs typeface="B Homa" pitchFamily="2" charset="-78"/>
              </a:rPr>
              <a:t> </a:t>
            </a:r>
            <a:r>
              <a:rPr lang="en-US" sz="2800" dirty="0" smtClean="0">
                <a:solidFill>
                  <a:schemeClr val="accent2">
                    <a:lumMod val="75000"/>
                  </a:schemeClr>
                </a:solidFill>
                <a:latin typeface="Aharoni" pitchFamily="2" charset="-79"/>
                <a:cs typeface="Aharoni" pitchFamily="2" charset="-79"/>
              </a:rPr>
              <a:t>Expert Search</a:t>
            </a:r>
            <a:endParaRPr lang="fa-IR" sz="2800" dirty="0">
              <a:solidFill>
                <a:schemeClr val="accent2">
                  <a:lumMod val="75000"/>
                </a:schemeClr>
              </a:solidFill>
              <a:latin typeface="Aharoni" pitchFamily="2" charset="-79"/>
              <a:cs typeface="B Homa" pitchFamily="2" charset="-78"/>
            </a:endParaRPr>
          </a:p>
        </p:txBody>
      </p:sp>
    </p:spTree>
    <p:extLst>
      <p:ext uri="{BB962C8B-B14F-4D97-AF65-F5344CB8AC3E}">
        <p14:creationId xmlns:p14="http://schemas.microsoft.com/office/powerpoint/2010/main" val="31980380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sz="3600" b="1" dirty="0">
                <a:solidFill>
                  <a:srgbClr val="00B050"/>
                </a:solidFill>
                <a:latin typeface="+mn-lt"/>
                <a:ea typeface="+mn-ea"/>
                <a:cs typeface="B Yekan" pitchFamily="2" charset="-78"/>
              </a:rPr>
              <a:t>شیوه</a:t>
            </a:r>
            <a:r>
              <a:rPr lang="fa-IR" sz="5400" b="1" dirty="0" smtClean="0"/>
              <a:t> </a:t>
            </a:r>
            <a:r>
              <a:rPr lang="fa-IR" sz="3600" b="1" dirty="0">
                <a:solidFill>
                  <a:srgbClr val="00B050"/>
                </a:solidFill>
                <a:latin typeface="+mn-lt"/>
                <a:ea typeface="+mn-ea"/>
                <a:cs typeface="B Yekan" pitchFamily="2" charset="-78"/>
              </a:rPr>
              <a:t>دسترسی</a:t>
            </a:r>
          </a:p>
        </p:txBody>
      </p:sp>
      <p:sp>
        <p:nvSpPr>
          <p:cNvPr id="3" name="Content Placeholder 2"/>
          <p:cNvSpPr>
            <a:spLocks noGrp="1"/>
          </p:cNvSpPr>
          <p:nvPr>
            <p:ph idx="1"/>
          </p:nvPr>
        </p:nvSpPr>
        <p:spPr/>
        <p:txBody>
          <a:bodyPr/>
          <a:lstStyle/>
          <a:p>
            <a:pPr algn="just"/>
            <a:r>
              <a:rPr lang="fa-IR" sz="2400" b="1" dirty="0">
                <a:cs typeface="B Lotus" pitchFamily="2" charset="-78"/>
              </a:rPr>
              <a:t>دسترسی به ژورنال های الکترونیک و سایر منابع علمی از طریق پورتال کتابخانه مرکزی دانشگاه به آدرس </a:t>
            </a:r>
            <a:r>
              <a:rPr lang="en-US" sz="2400" b="1" dirty="0">
                <a:cs typeface="B Lotus" pitchFamily="2" charset="-78"/>
              </a:rPr>
              <a:t>https://diglib.tums.ac.ir/</a:t>
            </a:r>
            <a:endParaRPr lang="fa-IR" sz="2400" b="1" dirty="0" smtClean="0">
              <a:cs typeface="B Lotus" pitchFamily="2" charset="-78"/>
            </a:endParaRPr>
          </a:p>
          <a:p>
            <a:pPr marL="114300" indent="0" algn="just">
              <a:buNone/>
            </a:pPr>
            <a:r>
              <a:rPr lang="fa-IR" sz="2400" b="1" dirty="0" smtClean="0">
                <a:cs typeface="B Lotus" pitchFamily="2" charset="-78"/>
              </a:rPr>
              <a:t>مقدور </a:t>
            </a:r>
            <a:r>
              <a:rPr lang="fa-IR" sz="2400" b="1" dirty="0">
                <a:cs typeface="B Lotus" pitchFamily="2" charset="-78"/>
              </a:rPr>
              <a:t>می باشد. </a:t>
            </a:r>
            <a:endParaRPr lang="fa-IR" sz="2400" b="1" dirty="0" smtClean="0">
              <a:cs typeface="B Lotus" pitchFamily="2" charset="-78"/>
            </a:endParaRPr>
          </a:p>
          <a:p>
            <a:endParaRPr lang="fa-IR" dirty="0"/>
          </a:p>
        </p:txBody>
      </p:sp>
    </p:spTree>
    <p:extLst>
      <p:ext uri="{BB962C8B-B14F-4D97-AF65-F5344CB8AC3E}">
        <p14:creationId xmlns:p14="http://schemas.microsoft.com/office/powerpoint/2010/main" val="1801506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sz="3600" b="1" dirty="0">
                <a:solidFill>
                  <a:srgbClr val="00B050"/>
                </a:solidFill>
                <a:latin typeface="+mn-lt"/>
                <a:ea typeface="+mn-ea"/>
                <a:cs typeface="B Yekan" pitchFamily="2" charset="-78"/>
              </a:rPr>
              <a:t>معرفی پایگاه های اطلاعاتی مورد اشتراک</a:t>
            </a:r>
          </a:p>
        </p:txBody>
      </p:sp>
      <p:sp>
        <p:nvSpPr>
          <p:cNvPr id="3" name="Content Placeholder 2"/>
          <p:cNvSpPr>
            <a:spLocks noGrp="1"/>
          </p:cNvSpPr>
          <p:nvPr>
            <p:ph idx="1"/>
          </p:nvPr>
        </p:nvSpPr>
        <p:spPr>
          <a:xfrm>
            <a:off x="457200" y="1850571"/>
            <a:ext cx="7620000" cy="5029200"/>
          </a:xfrm>
        </p:spPr>
        <p:txBody>
          <a:bodyPr>
            <a:normAutofit/>
          </a:bodyPr>
          <a:lstStyle/>
          <a:p>
            <a:pPr marL="114300" indent="0">
              <a:buNone/>
            </a:pPr>
            <a:r>
              <a:rPr lang="en-US" sz="3200" b="1" dirty="0" err="1" smtClean="0">
                <a:solidFill>
                  <a:srgbClr val="7030A0"/>
                </a:solidFill>
                <a:cs typeface="+mj-cs"/>
              </a:rPr>
              <a:t>Uptodate</a:t>
            </a:r>
            <a:endParaRPr lang="en-US" sz="3200" b="1" dirty="0" smtClean="0">
              <a:solidFill>
                <a:srgbClr val="7030A0"/>
              </a:solidFill>
              <a:cs typeface="+mj-cs"/>
            </a:endParaRPr>
          </a:p>
          <a:p>
            <a:pPr marL="114300" indent="0">
              <a:buNone/>
            </a:pPr>
            <a:endParaRPr lang="en-US" sz="3200" b="1" dirty="0">
              <a:solidFill>
                <a:srgbClr val="7030A0"/>
              </a:solidFill>
              <a:cs typeface="+mj-cs"/>
            </a:endParaRPr>
          </a:p>
          <a:p>
            <a:pPr marL="114300" indent="0" algn="just">
              <a:buNone/>
            </a:pPr>
            <a:r>
              <a:rPr lang="en-US" sz="2400" b="1" dirty="0">
                <a:cs typeface="B Lotus" pitchFamily="2" charset="-78"/>
              </a:rPr>
              <a:t>Up-To-Date </a:t>
            </a:r>
            <a:r>
              <a:rPr lang="fa-IR" sz="2400" b="1" dirty="0">
                <a:cs typeface="B Lotus" pitchFamily="2" charset="-78"/>
              </a:rPr>
              <a:t>منبع اطلاعاتی الکترونیکی است که بر روی وب و در قالب لوح  فشرده منتشر می شود و اطلاعاتی تفصیلی را درباره مراقبت از بیمار و موارد بالینی (علائم بالینی، روش های آزمایشگاهی و تشخیص و درمان بیماریها) ارائه می دهد که برای پزشکان و بیماران کاربرد دارد. هر ساله بیش از ۸۰ میلیون مورد مربوط به بیماران توسط تیم های تحقیقاتی</a:t>
            </a:r>
            <a:r>
              <a:rPr lang="en-US" sz="2400" b="1" dirty="0" err="1">
                <a:cs typeface="B Lotus" pitchFamily="2" charset="-78"/>
              </a:rPr>
              <a:t>UpToDate</a:t>
            </a:r>
            <a:r>
              <a:rPr lang="en-US" sz="2400" b="1" dirty="0">
                <a:cs typeface="B Lotus" pitchFamily="2" charset="-78"/>
              </a:rPr>
              <a:t> </a:t>
            </a:r>
            <a:r>
              <a:rPr lang="fa-IR" sz="2400" b="1" dirty="0">
                <a:cs typeface="B Lotus" pitchFamily="2" charset="-78"/>
              </a:rPr>
              <a:t>مورد پژوهش و بررسی قرار می گیرد و هر ۴ ماه یکبار اطلاعات ارائه شده در </a:t>
            </a:r>
            <a:r>
              <a:rPr lang="en-US" sz="2400" b="1" dirty="0" err="1">
                <a:cs typeface="B Lotus" pitchFamily="2" charset="-78"/>
              </a:rPr>
              <a:t>UpToDate</a:t>
            </a:r>
            <a:r>
              <a:rPr lang="en-US" sz="2400" b="1" dirty="0">
                <a:cs typeface="B Lotus" pitchFamily="2" charset="-78"/>
              </a:rPr>
              <a:t> </a:t>
            </a:r>
            <a:r>
              <a:rPr lang="fa-IR" sz="2400" b="1" dirty="0">
                <a:cs typeface="B Lotus" pitchFamily="2" charset="-78"/>
              </a:rPr>
              <a:t>روزآمد می شود.</a:t>
            </a:r>
          </a:p>
        </p:txBody>
      </p:sp>
      <p:sp>
        <p:nvSpPr>
          <p:cNvPr id="4" name="AutoShape 2" descr="Image result for web of science"/>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4506" y="1752600"/>
            <a:ext cx="1844358" cy="70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35211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sz="3600" b="1" dirty="0">
                <a:solidFill>
                  <a:srgbClr val="00B050"/>
                </a:solidFill>
                <a:latin typeface="+mn-lt"/>
                <a:ea typeface="+mn-ea"/>
                <a:cs typeface="B Yekan" pitchFamily="2" charset="-78"/>
              </a:rPr>
              <a:t>معرفی پایگاه های اطلاعاتی مورد اشتراک</a:t>
            </a:r>
          </a:p>
        </p:txBody>
      </p:sp>
      <p:sp>
        <p:nvSpPr>
          <p:cNvPr id="3" name="Content Placeholder 2"/>
          <p:cNvSpPr>
            <a:spLocks noGrp="1"/>
          </p:cNvSpPr>
          <p:nvPr>
            <p:ph idx="1"/>
          </p:nvPr>
        </p:nvSpPr>
        <p:spPr>
          <a:xfrm>
            <a:off x="457200" y="1850571"/>
            <a:ext cx="7620000" cy="5029200"/>
          </a:xfrm>
        </p:spPr>
        <p:txBody>
          <a:bodyPr>
            <a:normAutofit/>
          </a:bodyPr>
          <a:lstStyle/>
          <a:p>
            <a:pPr marL="114300" indent="0">
              <a:buNone/>
            </a:pPr>
            <a:r>
              <a:rPr lang="fa-IR" sz="2400" b="1" dirty="0" smtClean="0">
                <a:cs typeface="B Lotus" pitchFamily="2" charset="-78"/>
              </a:rPr>
              <a:t>جهت دسترسی به ژورنال ها و مجلات الکترونیک فارسی از پایگاه های اطلاعاتی زیر می توانید استفاده کنید:</a:t>
            </a:r>
          </a:p>
          <a:p>
            <a:pPr marL="114300" indent="0">
              <a:buNone/>
            </a:pPr>
            <a:endParaRPr lang="fa-IR" sz="2400" b="1" dirty="0">
              <a:cs typeface="B Lotus" pitchFamily="2" charset="-78"/>
            </a:endParaRPr>
          </a:p>
          <a:p>
            <a:pPr marL="114300" indent="0">
              <a:buNone/>
            </a:pPr>
            <a:r>
              <a:rPr lang="fa-IR" sz="2400" b="1" dirty="0" smtClean="0">
                <a:solidFill>
                  <a:srgbClr val="7030A0"/>
                </a:solidFill>
                <a:cs typeface="B Titr" pitchFamily="2" charset="-78"/>
              </a:rPr>
              <a:t>مگیران </a:t>
            </a:r>
          </a:p>
          <a:p>
            <a:pPr marL="114300" indent="0">
              <a:buNone/>
            </a:pPr>
            <a:endParaRPr lang="fa-IR" sz="2400" b="1" dirty="0" smtClean="0">
              <a:solidFill>
                <a:srgbClr val="7030A0"/>
              </a:solidFill>
              <a:cs typeface="B Titr" pitchFamily="2" charset="-78"/>
            </a:endParaRPr>
          </a:p>
          <a:p>
            <a:pPr marL="114300" indent="0">
              <a:buNone/>
            </a:pPr>
            <a:endParaRPr lang="fa-IR" sz="2400" b="1" dirty="0">
              <a:solidFill>
                <a:srgbClr val="7030A0"/>
              </a:solidFill>
              <a:cs typeface="B Titr" pitchFamily="2" charset="-78"/>
            </a:endParaRPr>
          </a:p>
          <a:p>
            <a:pPr marL="114300" indent="0">
              <a:buNone/>
            </a:pPr>
            <a:r>
              <a:rPr lang="en-US" sz="2400" b="1" dirty="0" smtClean="0">
                <a:solidFill>
                  <a:srgbClr val="7030A0"/>
                </a:solidFill>
                <a:cs typeface="B Titr" pitchFamily="2" charset="-78"/>
              </a:rPr>
              <a:t>SID</a:t>
            </a:r>
            <a:r>
              <a:rPr lang="fa-IR" sz="2400" b="1" dirty="0" smtClean="0">
                <a:solidFill>
                  <a:srgbClr val="7030A0"/>
                </a:solidFill>
                <a:cs typeface="B Titr" pitchFamily="2" charset="-78"/>
              </a:rPr>
              <a:t> </a:t>
            </a:r>
          </a:p>
          <a:p>
            <a:pPr marL="114300" indent="0">
              <a:buNone/>
            </a:pPr>
            <a:endParaRPr lang="fa-IR" sz="2400" b="1" dirty="0" smtClean="0">
              <a:solidFill>
                <a:srgbClr val="7030A0"/>
              </a:solidFill>
              <a:cs typeface="B Titr" pitchFamily="2" charset="-78"/>
            </a:endParaRPr>
          </a:p>
          <a:p>
            <a:pPr marL="114300" indent="0">
              <a:buNone/>
            </a:pPr>
            <a:endParaRPr lang="fa-IR" sz="2400" b="1" dirty="0">
              <a:solidFill>
                <a:srgbClr val="7030A0"/>
              </a:solidFill>
              <a:cs typeface="B Titr" pitchFamily="2" charset="-78"/>
            </a:endParaRPr>
          </a:p>
          <a:p>
            <a:pPr marL="114300" indent="0">
              <a:buNone/>
            </a:pPr>
            <a:r>
              <a:rPr lang="fa-IR" sz="2400" b="1" dirty="0" smtClean="0">
                <a:solidFill>
                  <a:srgbClr val="7030A0"/>
                </a:solidFill>
                <a:cs typeface="B Titr" pitchFamily="2" charset="-78"/>
              </a:rPr>
              <a:t>سامانه دانش گستر برکت </a:t>
            </a:r>
          </a:p>
          <a:p>
            <a:pPr marL="114300" indent="0">
              <a:buNone/>
            </a:pPr>
            <a:endParaRPr lang="fa-IR" sz="2400" b="1" dirty="0">
              <a:cs typeface="B Lotus" pitchFamily="2" charset="-78"/>
            </a:endParaRPr>
          </a:p>
          <a:p>
            <a:pPr marL="114300" indent="0">
              <a:buNone/>
            </a:pPr>
            <a:endParaRPr lang="fa-IR" sz="2400" b="1" dirty="0">
              <a:cs typeface="B Lotus" pitchFamily="2" charset="-78"/>
            </a:endParaRPr>
          </a:p>
        </p:txBody>
      </p:sp>
      <p:sp>
        <p:nvSpPr>
          <p:cNvPr id="4" name="AutoShape 2" descr="Image result for web of science"/>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2999" y="2819400"/>
            <a:ext cx="1905000" cy="718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1" y="4166438"/>
            <a:ext cx="1643743" cy="676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2999" y="5562600"/>
            <a:ext cx="1990725"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11169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73108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srcRect l="806" t="14583" r="1391" b="12500"/>
          <a:stretch/>
        </p:blipFill>
        <p:spPr>
          <a:xfrm>
            <a:off x="20782" y="22804"/>
            <a:ext cx="8970818" cy="6315651"/>
          </a:xfrm>
          <a:prstGeom prst="rect">
            <a:avLst/>
          </a:prstGeom>
        </p:spPr>
      </p:pic>
    </p:spTree>
    <p:extLst>
      <p:ext uri="{BB962C8B-B14F-4D97-AF65-F5344CB8AC3E}">
        <p14:creationId xmlns:p14="http://schemas.microsoft.com/office/powerpoint/2010/main" val="3553545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sz="3600" b="1" dirty="0">
                <a:solidFill>
                  <a:srgbClr val="00B050"/>
                </a:solidFill>
                <a:latin typeface="+mn-lt"/>
                <a:ea typeface="+mn-ea"/>
                <a:cs typeface="B Yekan" pitchFamily="2" charset="-78"/>
              </a:rPr>
              <a:t>معرفی پایگاه های اطلاعاتی مورد اشتراک</a:t>
            </a:r>
          </a:p>
        </p:txBody>
      </p:sp>
      <p:sp>
        <p:nvSpPr>
          <p:cNvPr id="3" name="Content Placeholder 2"/>
          <p:cNvSpPr>
            <a:spLocks noGrp="1"/>
          </p:cNvSpPr>
          <p:nvPr>
            <p:ph idx="1"/>
          </p:nvPr>
        </p:nvSpPr>
        <p:spPr>
          <a:xfrm>
            <a:off x="457200" y="1600200"/>
            <a:ext cx="7620000" cy="5029200"/>
          </a:xfrm>
        </p:spPr>
        <p:txBody>
          <a:bodyPr>
            <a:normAutofit/>
          </a:bodyPr>
          <a:lstStyle/>
          <a:p>
            <a:r>
              <a:rPr lang="en-US" sz="3200" b="1" dirty="0" smtClean="0">
                <a:solidFill>
                  <a:srgbClr val="7030A0"/>
                </a:solidFill>
                <a:cs typeface="+mj-cs"/>
              </a:rPr>
              <a:t>PubMed</a:t>
            </a:r>
            <a:r>
              <a:rPr lang="fa-IR" sz="3200" b="1" dirty="0" smtClean="0">
                <a:solidFill>
                  <a:srgbClr val="7030A0"/>
                </a:solidFill>
                <a:cs typeface="+mj-cs"/>
              </a:rPr>
              <a:t> </a:t>
            </a:r>
          </a:p>
          <a:p>
            <a:endParaRPr lang="fa-IR" sz="3200" b="1" dirty="0" smtClean="0">
              <a:solidFill>
                <a:srgbClr val="7030A0"/>
              </a:solidFill>
              <a:cs typeface="+mj-cs"/>
            </a:endParaRPr>
          </a:p>
          <a:p>
            <a:pPr marL="114300" indent="0" algn="just">
              <a:buNone/>
            </a:pPr>
            <a:r>
              <a:rPr lang="en-US" dirty="0" smtClean="0"/>
              <a:t> </a:t>
            </a:r>
            <a:r>
              <a:rPr lang="en-US" sz="2400" b="1" dirty="0">
                <a:cs typeface="B Lotus" pitchFamily="2" charset="-78"/>
              </a:rPr>
              <a:t>PubMed</a:t>
            </a:r>
            <a:r>
              <a:rPr lang="fa-IR" sz="2400" b="1" dirty="0">
                <a:cs typeface="B Lotus" pitchFamily="2" charset="-78"/>
              </a:rPr>
              <a:t>ابزار برای جستجوی پایگاه مدلاین است، که حاوی اطلاعات کتاب‌شناختی پژوهشی برای تمام رشته‌های علوم پزشکی و زیست‌شناسی است. این پایگاه اطلاعاتی تا سال 2017حاوی 27میلیون عنوان است که قدیمی‌ترین آنها به سال ۱۸۶۵ بازمی‌گردد. پاب‌مِد مجموعه‌ای از اطلاعات کیفی مرکز ملی اطلاعات زیست‌فناوری و سایر نهادها و سازمان‌های دولتی </a:t>
            </a:r>
            <a:r>
              <a:rPr lang="fa-IR" sz="2400" b="1" dirty="0" smtClean="0">
                <a:cs typeface="B Lotus" pitchFamily="2" charset="-78"/>
              </a:rPr>
              <a:t>حوزه </a:t>
            </a:r>
            <a:r>
              <a:rPr lang="fa-IR" sz="2400" b="1" dirty="0">
                <a:cs typeface="B Lotus" pitchFamily="2" charset="-78"/>
              </a:rPr>
              <a:t>سلامت ایالات متحده آمریکا است. این پایگاه اطلاعاتی به‌طور رایگان برای قابل دسترس است.</a:t>
            </a:r>
          </a:p>
          <a:p>
            <a:pPr marL="114300" indent="0">
              <a:buNone/>
            </a:pPr>
            <a:endParaRPr lang="fa-I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404259"/>
            <a:ext cx="1905000"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68508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normAutofit fontScale="90000"/>
          </a:bodyPr>
          <a:lstStyle/>
          <a:p>
            <a:pPr algn="ctr"/>
            <a:r>
              <a:rPr lang="fa-IR" b="1" dirty="0" smtClean="0">
                <a:solidFill>
                  <a:srgbClr val="00B0F0"/>
                </a:solidFill>
                <a:latin typeface="Times" pitchFamily="18" charset="0"/>
                <a:cs typeface="A EntezareZohoor B4" panose="00000700000000000000" pitchFamily="2" charset="-78"/>
              </a:rPr>
              <a:t>روش های جستجو در پابمد</a:t>
            </a:r>
            <a:endParaRPr lang="en-US" b="1" dirty="0">
              <a:solidFill>
                <a:srgbClr val="00B0F0"/>
              </a:solidFill>
              <a:latin typeface="Times" pitchFamily="18" charset="0"/>
              <a:cs typeface="A EntezareZohoor B4" panose="00000700000000000000" pitchFamily="2" charset="-78"/>
            </a:endParaRPr>
          </a:p>
        </p:txBody>
      </p:sp>
      <p:sp>
        <p:nvSpPr>
          <p:cNvPr id="120835" name="Rectangle 3"/>
          <p:cNvSpPr>
            <a:spLocks noGrp="1" noChangeArrowheads="1"/>
          </p:cNvSpPr>
          <p:nvPr>
            <p:ph idx="1"/>
          </p:nvPr>
        </p:nvSpPr>
        <p:spPr/>
        <p:txBody>
          <a:bodyPr>
            <a:normAutofit lnSpcReduction="10000"/>
          </a:bodyPr>
          <a:lstStyle/>
          <a:p>
            <a:pPr algn="r"/>
            <a:r>
              <a:rPr lang="fa-IR" sz="3200" b="1" dirty="0" smtClean="0">
                <a:cs typeface="B Mitra" panose="00000400000000000000" pitchFamily="2" charset="-78"/>
              </a:rPr>
              <a:t>جستجوی مقاله از طریق</a:t>
            </a:r>
            <a:endParaRPr lang="en-US" sz="3200" b="1" dirty="0">
              <a:cs typeface="B Mitra" panose="00000400000000000000" pitchFamily="2" charset="-78"/>
            </a:endParaRPr>
          </a:p>
          <a:p>
            <a:pPr lvl="1" algn="r"/>
            <a:r>
              <a:rPr lang="fa-IR" sz="2800" b="1" dirty="0" smtClean="0">
                <a:solidFill>
                  <a:srgbClr val="00B050"/>
                </a:solidFill>
                <a:cs typeface="B Mitra" panose="00000400000000000000" pitchFamily="2" charset="-78"/>
              </a:rPr>
              <a:t>کلیدواژه</a:t>
            </a:r>
            <a:endParaRPr lang="en-US" sz="2800" b="1" dirty="0">
              <a:solidFill>
                <a:srgbClr val="00B050"/>
              </a:solidFill>
              <a:cs typeface="B Mitra" panose="00000400000000000000" pitchFamily="2" charset="-78"/>
            </a:endParaRPr>
          </a:p>
          <a:p>
            <a:pPr lvl="1" algn="r"/>
            <a:r>
              <a:rPr lang="fa-IR" sz="2800" b="1" dirty="0" smtClean="0">
                <a:solidFill>
                  <a:srgbClr val="00B050"/>
                </a:solidFill>
                <a:cs typeface="B Mitra" panose="00000400000000000000" pitchFamily="2" charset="-78"/>
              </a:rPr>
              <a:t>نویسنده</a:t>
            </a:r>
            <a:endParaRPr lang="en-US" sz="2800" b="1" dirty="0">
              <a:solidFill>
                <a:srgbClr val="00B050"/>
              </a:solidFill>
              <a:cs typeface="B Mitra" panose="00000400000000000000" pitchFamily="2" charset="-78"/>
            </a:endParaRPr>
          </a:p>
          <a:p>
            <a:pPr lvl="1" algn="r"/>
            <a:r>
              <a:rPr lang="fa-IR" sz="2800" b="1" dirty="0" smtClean="0">
                <a:solidFill>
                  <a:srgbClr val="00B050"/>
                </a:solidFill>
                <a:cs typeface="B Mitra" panose="00000400000000000000" pitchFamily="2" charset="-78"/>
              </a:rPr>
              <a:t>ژورنال یا مجله</a:t>
            </a:r>
            <a:endParaRPr lang="en-US" sz="2800" b="1" dirty="0">
              <a:solidFill>
                <a:srgbClr val="00B050"/>
              </a:solidFill>
              <a:cs typeface="B Mitra" panose="00000400000000000000" pitchFamily="2" charset="-78"/>
            </a:endParaRPr>
          </a:p>
          <a:p>
            <a:pPr algn="r"/>
            <a:r>
              <a:rPr lang="fa-IR" sz="3200" b="1" dirty="0" smtClean="0">
                <a:cs typeface="B Mitra" panose="00000400000000000000" pitchFamily="2" charset="-78"/>
              </a:rPr>
              <a:t>جستجوی ترکیبی با استفاده از عملگرها و تکنیک های جستجو</a:t>
            </a:r>
            <a:endParaRPr lang="en-US" sz="3200" b="1" dirty="0">
              <a:cs typeface="B Mitra" panose="00000400000000000000" pitchFamily="2" charset="-78"/>
            </a:endParaRPr>
          </a:p>
          <a:p>
            <a:pPr algn="r"/>
            <a:r>
              <a:rPr lang="fa-IR" sz="3200" b="1" dirty="0" smtClean="0">
                <a:cs typeface="B Mitra" panose="00000400000000000000" pitchFamily="2" charset="-78"/>
              </a:rPr>
              <a:t>لینک به مقالات مرتبط</a:t>
            </a:r>
            <a:endParaRPr lang="en-US" sz="3200" b="1" dirty="0">
              <a:cs typeface="B Mitra" panose="00000400000000000000" pitchFamily="2" charset="-78"/>
            </a:endParaRPr>
          </a:p>
          <a:p>
            <a:pPr algn="r"/>
            <a:r>
              <a:rPr lang="fa-IR" sz="3200" b="1" dirty="0" smtClean="0">
                <a:cs typeface="B Mitra" panose="00000400000000000000" pitchFamily="2" charset="-78"/>
              </a:rPr>
              <a:t>لینک به منابع خارج از مجموعه پابمد</a:t>
            </a:r>
            <a:endParaRPr lang="en-US" sz="3200" b="1" dirty="0">
              <a:cs typeface="B Mitra" panose="00000400000000000000" pitchFamily="2" charset="-78"/>
            </a:endParaRPr>
          </a:p>
          <a:p>
            <a:pPr algn="r"/>
            <a:r>
              <a:rPr lang="fa-IR" sz="3200" b="1" dirty="0" smtClean="0">
                <a:cs typeface="B Mitra" panose="00000400000000000000" pitchFamily="2" charset="-78"/>
              </a:rPr>
              <a:t>پرسش های بالینی</a:t>
            </a:r>
            <a:endParaRPr lang="en-US" sz="3200" b="1" dirty="0">
              <a:cs typeface="B Mitra" panose="00000400000000000000" pitchFamily="2" charset="-78"/>
            </a:endParaRPr>
          </a:p>
          <a:p>
            <a:pPr algn="r"/>
            <a:endParaRPr lang="en-US" sz="3200" b="1" dirty="0">
              <a:cs typeface="B Mitra" panose="00000400000000000000" pitchFamily="2" charset="-78"/>
            </a:endParaRPr>
          </a:p>
        </p:txBody>
      </p:sp>
    </p:spTree>
    <p:extLst>
      <p:ext uri="{BB962C8B-B14F-4D97-AF65-F5344CB8AC3E}">
        <p14:creationId xmlns:p14="http://schemas.microsoft.com/office/powerpoint/2010/main" val="37691790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20834"/>
                                        </p:tgtEl>
                                        <p:attrNameLst>
                                          <p:attrName>style.visibility</p:attrName>
                                        </p:attrNameLst>
                                      </p:cBhvr>
                                      <p:to>
                                        <p:strVal val="visible"/>
                                      </p:to>
                                    </p:set>
                                    <p:animEffect transition="in" filter="dissolve">
                                      <p:cBhvr>
                                        <p:cTn id="7" dur="500"/>
                                        <p:tgtEl>
                                          <p:spTgt spid="12083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20835">
                                            <p:txEl>
                                              <p:pRg st="0" end="0"/>
                                            </p:txEl>
                                          </p:spTgt>
                                        </p:tgtEl>
                                        <p:attrNameLst>
                                          <p:attrName>style.visibility</p:attrName>
                                        </p:attrNameLst>
                                      </p:cBhvr>
                                      <p:to>
                                        <p:strVal val="visible"/>
                                      </p:to>
                                    </p:set>
                                    <p:anim calcmode="lin" valueType="num">
                                      <p:cBhvr>
                                        <p:cTn id="12" dur="500" fill="hold"/>
                                        <p:tgtEl>
                                          <p:spTgt spid="120835">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120835">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120835">
                                            <p:txEl>
                                              <p:pRg st="0" end="0"/>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20835">
                                            <p:txEl>
                                              <p:pRg st="1" end="1"/>
                                            </p:txEl>
                                          </p:spTgt>
                                        </p:tgtEl>
                                        <p:attrNameLst>
                                          <p:attrName>style.visibility</p:attrName>
                                        </p:attrNameLst>
                                      </p:cBhvr>
                                      <p:to>
                                        <p:strVal val="visible"/>
                                      </p:to>
                                    </p:set>
                                    <p:anim calcmode="lin" valueType="num">
                                      <p:cBhvr>
                                        <p:cTn id="17" dur="500" fill="hold"/>
                                        <p:tgtEl>
                                          <p:spTgt spid="120835">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120835">
                                            <p:txEl>
                                              <p:pRg st="1" end="1"/>
                                            </p:txEl>
                                          </p:spTgt>
                                        </p:tgtEl>
                                        <p:attrNameLst>
                                          <p:attrName>ppt_h</p:attrName>
                                        </p:attrNameLst>
                                      </p:cBhvr>
                                      <p:tavLst>
                                        <p:tav tm="0">
                                          <p:val>
                                            <p:fltVal val="0"/>
                                          </p:val>
                                        </p:tav>
                                        <p:tav tm="100000">
                                          <p:val>
                                            <p:strVal val="#ppt_h"/>
                                          </p:val>
                                        </p:tav>
                                      </p:tavLst>
                                    </p:anim>
                                    <p:animEffect transition="in" filter="fade">
                                      <p:cBhvr>
                                        <p:cTn id="19" dur="500"/>
                                        <p:tgtEl>
                                          <p:spTgt spid="120835">
                                            <p:txEl>
                                              <p:pRg st="1" end="1"/>
                                            </p:txEl>
                                          </p:spTgt>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20835">
                                            <p:txEl>
                                              <p:pRg st="2" end="2"/>
                                            </p:txEl>
                                          </p:spTgt>
                                        </p:tgtEl>
                                        <p:attrNameLst>
                                          <p:attrName>style.visibility</p:attrName>
                                        </p:attrNameLst>
                                      </p:cBhvr>
                                      <p:to>
                                        <p:strVal val="visible"/>
                                      </p:to>
                                    </p:set>
                                    <p:anim calcmode="lin" valueType="num">
                                      <p:cBhvr>
                                        <p:cTn id="22" dur="500" fill="hold"/>
                                        <p:tgtEl>
                                          <p:spTgt spid="120835">
                                            <p:txEl>
                                              <p:pRg st="2" end="2"/>
                                            </p:txEl>
                                          </p:spTgt>
                                        </p:tgtEl>
                                        <p:attrNameLst>
                                          <p:attrName>ppt_w</p:attrName>
                                        </p:attrNameLst>
                                      </p:cBhvr>
                                      <p:tavLst>
                                        <p:tav tm="0">
                                          <p:val>
                                            <p:fltVal val="0"/>
                                          </p:val>
                                        </p:tav>
                                        <p:tav tm="100000">
                                          <p:val>
                                            <p:strVal val="#ppt_w"/>
                                          </p:val>
                                        </p:tav>
                                      </p:tavLst>
                                    </p:anim>
                                    <p:anim calcmode="lin" valueType="num">
                                      <p:cBhvr>
                                        <p:cTn id="23" dur="500" fill="hold"/>
                                        <p:tgtEl>
                                          <p:spTgt spid="120835">
                                            <p:txEl>
                                              <p:pRg st="2" end="2"/>
                                            </p:txEl>
                                          </p:spTgt>
                                        </p:tgtEl>
                                        <p:attrNameLst>
                                          <p:attrName>ppt_h</p:attrName>
                                        </p:attrNameLst>
                                      </p:cBhvr>
                                      <p:tavLst>
                                        <p:tav tm="0">
                                          <p:val>
                                            <p:fltVal val="0"/>
                                          </p:val>
                                        </p:tav>
                                        <p:tav tm="100000">
                                          <p:val>
                                            <p:strVal val="#ppt_h"/>
                                          </p:val>
                                        </p:tav>
                                      </p:tavLst>
                                    </p:anim>
                                    <p:animEffect transition="in" filter="fade">
                                      <p:cBhvr>
                                        <p:cTn id="24" dur="500"/>
                                        <p:tgtEl>
                                          <p:spTgt spid="120835">
                                            <p:txEl>
                                              <p:pRg st="2" end="2"/>
                                            </p:txEl>
                                          </p:spTgt>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20835">
                                            <p:txEl>
                                              <p:pRg st="3" end="3"/>
                                            </p:txEl>
                                          </p:spTgt>
                                        </p:tgtEl>
                                        <p:attrNameLst>
                                          <p:attrName>style.visibility</p:attrName>
                                        </p:attrNameLst>
                                      </p:cBhvr>
                                      <p:to>
                                        <p:strVal val="visible"/>
                                      </p:to>
                                    </p:set>
                                    <p:anim calcmode="lin" valueType="num">
                                      <p:cBhvr>
                                        <p:cTn id="27" dur="500" fill="hold"/>
                                        <p:tgtEl>
                                          <p:spTgt spid="120835">
                                            <p:txEl>
                                              <p:pRg st="3" end="3"/>
                                            </p:txEl>
                                          </p:spTgt>
                                        </p:tgtEl>
                                        <p:attrNameLst>
                                          <p:attrName>ppt_w</p:attrName>
                                        </p:attrNameLst>
                                      </p:cBhvr>
                                      <p:tavLst>
                                        <p:tav tm="0">
                                          <p:val>
                                            <p:fltVal val="0"/>
                                          </p:val>
                                        </p:tav>
                                        <p:tav tm="100000">
                                          <p:val>
                                            <p:strVal val="#ppt_w"/>
                                          </p:val>
                                        </p:tav>
                                      </p:tavLst>
                                    </p:anim>
                                    <p:anim calcmode="lin" valueType="num">
                                      <p:cBhvr>
                                        <p:cTn id="28" dur="500" fill="hold"/>
                                        <p:tgtEl>
                                          <p:spTgt spid="120835">
                                            <p:txEl>
                                              <p:pRg st="3" end="3"/>
                                            </p:txEl>
                                          </p:spTgt>
                                        </p:tgtEl>
                                        <p:attrNameLst>
                                          <p:attrName>ppt_h</p:attrName>
                                        </p:attrNameLst>
                                      </p:cBhvr>
                                      <p:tavLst>
                                        <p:tav tm="0">
                                          <p:val>
                                            <p:fltVal val="0"/>
                                          </p:val>
                                        </p:tav>
                                        <p:tav tm="100000">
                                          <p:val>
                                            <p:strVal val="#ppt_h"/>
                                          </p:val>
                                        </p:tav>
                                      </p:tavLst>
                                    </p:anim>
                                    <p:animEffect transition="in" filter="fade">
                                      <p:cBhvr>
                                        <p:cTn id="29" dur="500"/>
                                        <p:tgtEl>
                                          <p:spTgt spid="120835">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20835">
                                            <p:txEl>
                                              <p:pRg st="4" end="4"/>
                                            </p:txEl>
                                          </p:spTgt>
                                        </p:tgtEl>
                                        <p:attrNameLst>
                                          <p:attrName>style.visibility</p:attrName>
                                        </p:attrNameLst>
                                      </p:cBhvr>
                                      <p:to>
                                        <p:strVal val="visible"/>
                                      </p:to>
                                    </p:set>
                                    <p:anim calcmode="lin" valueType="num">
                                      <p:cBhvr>
                                        <p:cTn id="34" dur="500" fill="hold"/>
                                        <p:tgtEl>
                                          <p:spTgt spid="120835">
                                            <p:txEl>
                                              <p:pRg st="4" end="4"/>
                                            </p:txEl>
                                          </p:spTgt>
                                        </p:tgtEl>
                                        <p:attrNameLst>
                                          <p:attrName>ppt_w</p:attrName>
                                        </p:attrNameLst>
                                      </p:cBhvr>
                                      <p:tavLst>
                                        <p:tav tm="0">
                                          <p:val>
                                            <p:fltVal val="0"/>
                                          </p:val>
                                        </p:tav>
                                        <p:tav tm="100000">
                                          <p:val>
                                            <p:strVal val="#ppt_w"/>
                                          </p:val>
                                        </p:tav>
                                      </p:tavLst>
                                    </p:anim>
                                    <p:anim calcmode="lin" valueType="num">
                                      <p:cBhvr>
                                        <p:cTn id="35" dur="500" fill="hold"/>
                                        <p:tgtEl>
                                          <p:spTgt spid="120835">
                                            <p:txEl>
                                              <p:pRg st="4" end="4"/>
                                            </p:txEl>
                                          </p:spTgt>
                                        </p:tgtEl>
                                        <p:attrNameLst>
                                          <p:attrName>ppt_h</p:attrName>
                                        </p:attrNameLst>
                                      </p:cBhvr>
                                      <p:tavLst>
                                        <p:tav tm="0">
                                          <p:val>
                                            <p:fltVal val="0"/>
                                          </p:val>
                                        </p:tav>
                                        <p:tav tm="100000">
                                          <p:val>
                                            <p:strVal val="#ppt_h"/>
                                          </p:val>
                                        </p:tav>
                                      </p:tavLst>
                                    </p:anim>
                                    <p:animEffect transition="in" filter="fade">
                                      <p:cBhvr>
                                        <p:cTn id="36" dur="500"/>
                                        <p:tgtEl>
                                          <p:spTgt spid="120835">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20835">
                                            <p:txEl>
                                              <p:pRg st="5" end="5"/>
                                            </p:txEl>
                                          </p:spTgt>
                                        </p:tgtEl>
                                        <p:attrNameLst>
                                          <p:attrName>style.visibility</p:attrName>
                                        </p:attrNameLst>
                                      </p:cBhvr>
                                      <p:to>
                                        <p:strVal val="visible"/>
                                      </p:to>
                                    </p:set>
                                    <p:anim calcmode="lin" valueType="num">
                                      <p:cBhvr>
                                        <p:cTn id="41" dur="500" fill="hold"/>
                                        <p:tgtEl>
                                          <p:spTgt spid="120835">
                                            <p:txEl>
                                              <p:pRg st="5" end="5"/>
                                            </p:txEl>
                                          </p:spTgt>
                                        </p:tgtEl>
                                        <p:attrNameLst>
                                          <p:attrName>ppt_w</p:attrName>
                                        </p:attrNameLst>
                                      </p:cBhvr>
                                      <p:tavLst>
                                        <p:tav tm="0">
                                          <p:val>
                                            <p:fltVal val="0"/>
                                          </p:val>
                                        </p:tav>
                                        <p:tav tm="100000">
                                          <p:val>
                                            <p:strVal val="#ppt_w"/>
                                          </p:val>
                                        </p:tav>
                                      </p:tavLst>
                                    </p:anim>
                                    <p:anim calcmode="lin" valueType="num">
                                      <p:cBhvr>
                                        <p:cTn id="42" dur="500" fill="hold"/>
                                        <p:tgtEl>
                                          <p:spTgt spid="120835">
                                            <p:txEl>
                                              <p:pRg st="5" end="5"/>
                                            </p:txEl>
                                          </p:spTgt>
                                        </p:tgtEl>
                                        <p:attrNameLst>
                                          <p:attrName>ppt_h</p:attrName>
                                        </p:attrNameLst>
                                      </p:cBhvr>
                                      <p:tavLst>
                                        <p:tav tm="0">
                                          <p:val>
                                            <p:fltVal val="0"/>
                                          </p:val>
                                        </p:tav>
                                        <p:tav tm="100000">
                                          <p:val>
                                            <p:strVal val="#ppt_h"/>
                                          </p:val>
                                        </p:tav>
                                      </p:tavLst>
                                    </p:anim>
                                    <p:animEffect transition="in" filter="fade">
                                      <p:cBhvr>
                                        <p:cTn id="43" dur="500"/>
                                        <p:tgtEl>
                                          <p:spTgt spid="120835">
                                            <p:txEl>
                                              <p:pRg st="5" end="5"/>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120835">
                                            <p:txEl>
                                              <p:pRg st="6" end="6"/>
                                            </p:txEl>
                                          </p:spTgt>
                                        </p:tgtEl>
                                        <p:attrNameLst>
                                          <p:attrName>style.visibility</p:attrName>
                                        </p:attrNameLst>
                                      </p:cBhvr>
                                      <p:to>
                                        <p:strVal val="visible"/>
                                      </p:to>
                                    </p:set>
                                    <p:anim calcmode="lin" valueType="num">
                                      <p:cBhvr>
                                        <p:cTn id="48" dur="500" fill="hold"/>
                                        <p:tgtEl>
                                          <p:spTgt spid="120835">
                                            <p:txEl>
                                              <p:pRg st="6" end="6"/>
                                            </p:txEl>
                                          </p:spTgt>
                                        </p:tgtEl>
                                        <p:attrNameLst>
                                          <p:attrName>ppt_w</p:attrName>
                                        </p:attrNameLst>
                                      </p:cBhvr>
                                      <p:tavLst>
                                        <p:tav tm="0">
                                          <p:val>
                                            <p:fltVal val="0"/>
                                          </p:val>
                                        </p:tav>
                                        <p:tav tm="100000">
                                          <p:val>
                                            <p:strVal val="#ppt_w"/>
                                          </p:val>
                                        </p:tav>
                                      </p:tavLst>
                                    </p:anim>
                                    <p:anim calcmode="lin" valueType="num">
                                      <p:cBhvr>
                                        <p:cTn id="49" dur="500" fill="hold"/>
                                        <p:tgtEl>
                                          <p:spTgt spid="120835">
                                            <p:txEl>
                                              <p:pRg st="6" end="6"/>
                                            </p:txEl>
                                          </p:spTgt>
                                        </p:tgtEl>
                                        <p:attrNameLst>
                                          <p:attrName>ppt_h</p:attrName>
                                        </p:attrNameLst>
                                      </p:cBhvr>
                                      <p:tavLst>
                                        <p:tav tm="0">
                                          <p:val>
                                            <p:fltVal val="0"/>
                                          </p:val>
                                        </p:tav>
                                        <p:tav tm="100000">
                                          <p:val>
                                            <p:strVal val="#ppt_h"/>
                                          </p:val>
                                        </p:tav>
                                      </p:tavLst>
                                    </p:anim>
                                    <p:animEffect transition="in" filter="fade">
                                      <p:cBhvr>
                                        <p:cTn id="50" dur="500"/>
                                        <p:tgtEl>
                                          <p:spTgt spid="120835">
                                            <p:txEl>
                                              <p:pRg st="6" end="6"/>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120835">
                                            <p:txEl>
                                              <p:pRg st="7" end="7"/>
                                            </p:txEl>
                                          </p:spTgt>
                                        </p:tgtEl>
                                        <p:attrNameLst>
                                          <p:attrName>style.visibility</p:attrName>
                                        </p:attrNameLst>
                                      </p:cBhvr>
                                      <p:to>
                                        <p:strVal val="visible"/>
                                      </p:to>
                                    </p:set>
                                    <p:anim calcmode="lin" valueType="num">
                                      <p:cBhvr>
                                        <p:cTn id="55" dur="500" fill="hold"/>
                                        <p:tgtEl>
                                          <p:spTgt spid="120835">
                                            <p:txEl>
                                              <p:pRg st="7" end="7"/>
                                            </p:txEl>
                                          </p:spTgt>
                                        </p:tgtEl>
                                        <p:attrNameLst>
                                          <p:attrName>ppt_w</p:attrName>
                                        </p:attrNameLst>
                                      </p:cBhvr>
                                      <p:tavLst>
                                        <p:tav tm="0">
                                          <p:val>
                                            <p:fltVal val="0"/>
                                          </p:val>
                                        </p:tav>
                                        <p:tav tm="100000">
                                          <p:val>
                                            <p:strVal val="#ppt_w"/>
                                          </p:val>
                                        </p:tav>
                                      </p:tavLst>
                                    </p:anim>
                                    <p:anim calcmode="lin" valueType="num">
                                      <p:cBhvr>
                                        <p:cTn id="56" dur="500" fill="hold"/>
                                        <p:tgtEl>
                                          <p:spTgt spid="120835">
                                            <p:txEl>
                                              <p:pRg st="7" end="7"/>
                                            </p:txEl>
                                          </p:spTgt>
                                        </p:tgtEl>
                                        <p:attrNameLst>
                                          <p:attrName>ppt_h</p:attrName>
                                        </p:attrNameLst>
                                      </p:cBhvr>
                                      <p:tavLst>
                                        <p:tav tm="0">
                                          <p:val>
                                            <p:fltVal val="0"/>
                                          </p:val>
                                        </p:tav>
                                        <p:tav tm="100000">
                                          <p:val>
                                            <p:strVal val="#ppt_h"/>
                                          </p:val>
                                        </p:tav>
                                      </p:tavLst>
                                    </p:anim>
                                    <p:animEffect transition="in" filter="fade">
                                      <p:cBhvr>
                                        <p:cTn id="57" dur="500"/>
                                        <p:tgtEl>
                                          <p:spTgt spid="12083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4" grpId="0"/>
      <p:bldP spid="120835"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pPr algn="r"/>
            <a:r>
              <a:rPr lang="fa-IR" b="1" dirty="0">
                <a:solidFill>
                  <a:srgbClr val="00B0F0"/>
                </a:solidFill>
                <a:latin typeface="Times" pitchFamily="18" charset="0"/>
                <a:cs typeface="A EntezareZohoor B4" panose="00000700000000000000" pitchFamily="2" charset="-78"/>
              </a:rPr>
              <a:t>مرور</a:t>
            </a:r>
            <a:r>
              <a:rPr lang="fa-IR" b="1" dirty="0" smtClean="0">
                <a:solidFill>
                  <a:schemeClr val="tx2">
                    <a:lumMod val="60000"/>
                    <a:lumOff val="40000"/>
                  </a:schemeClr>
                </a:solidFill>
                <a:latin typeface="Times" pitchFamily="18" charset="0"/>
                <a:cs typeface="Times" pitchFamily="18" charset="0"/>
              </a:rPr>
              <a:t> </a:t>
            </a:r>
            <a:r>
              <a:rPr lang="fa-IR" b="1" dirty="0">
                <a:solidFill>
                  <a:srgbClr val="00B0F0"/>
                </a:solidFill>
                <a:latin typeface="Times" pitchFamily="18" charset="0"/>
                <a:cs typeface="A EntezareZohoor B4" panose="00000700000000000000" pitchFamily="2" charset="-78"/>
              </a:rPr>
              <a:t>جستجو در پابمد</a:t>
            </a:r>
            <a:endParaRPr lang="en-US" b="1" dirty="0">
              <a:solidFill>
                <a:srgbClr val="00B0F0"/>
              </a:solidFill>
              <a:latin typeface="Times" pitchFamily="18" charset="0"/>
              <a:cs typeface="A EntezareZohoor B4" panose="00000700000000000000" pitchFamily="2" charset="-78"/>
            </a:endParaRPr>
          </a:p>
        </p:txBody>
      </p:sp>
      <p:sp>
        <p:nvSpPr>
          <p:cNvPr id="121859" name="Rectangle 3"/>
          <p:cNvSpPr>
            <a:spLocks noGrp="1" noChangeArrowheads="1"/>
          </p:cNvSpPr>
          <p:nvPr>
            <p:ph idx="1"/>
          </p:nvPr>
        </p:nvSpPr>
        <p:spPr/>
        <p:txBody>
          <a:bodyPr>
            <a:normAutofit/>
          </a:bodyPr>
          <a:lstStyle/>
          <a:p>
            <a:pPr algn="r"/>
            <a:r>
              <a:rPr lang="fa-IR" sz="3200" b="1" dirty="0">
                <a:cs typeface="B Mitra" panose="00000400000000000000" pitchFamily="2" charset="-78"/>
              </a:rPr>
              <a:t>جستجوی کلیدواژگانی</a:t>
            </a:r>
            <a:endParaRPr lang="en-US" sz="3200" b="1" dirty="0">
              <a:cs typeface="B Mitra" panose="00000400000000000000" pitchFamily="2" charset="-78"/>
            </a:endParaRPr>
          </a:p>
          <a:p>
            <a:pPr lvl="1"/>
            <a:r>
              <a:rPr lang="fa-IR" sz="3200" dirty="0">
                <a:cs typeface="B Mitra" panose="00000400000000000000" pitchFamily="2" charset="-78"/>
              </a:rPr>
              <a:t>به طور مثال </a:t>
            </a:r>
            <a:r>
              <a:rPr lang="fa-IR" sz="3200" dirty="0" smtClean="0">
                <a:cs typeface="B Mitra" panose="00000400000000000000" pitchFamily="2" charset="-78"/>
              </a:rPr>
              <a:t> </a:t>
            </a:r>
            <a:r>
              <a:rPr lang="en-US" sz="3200" dirty="0">
                <a:cs typeface="B Mitra" panose="00000400000000000000" pitchFamily="2" charset="-78"/>
              </a:rPr>
              <a:t>Thrombin</a:t>
            </a:r>
            <a:r>
              <a:rPr lang="fa-IR" sz="3200" dirty="0" smtClean="0">
                <a:cs typeface="B Mitra" panose="00000400000000000000" pitchFamily="2" charset="-78"/>
              </a:rPr>
              <a:t> </a:t>
            </a:r>
            <a:endParaRPr lang="en-US" sz="3200" dirty="0">
              <a:cs typeface="B Mitra" panose="00000400000000000000" pitchFamily="2" charset="-78"/>
            </a:endParaRPr>
          </a:p>
          <a:p>
            <a:pPr algn="r"/>
            <a:r>
              <a:rPr lang="fa-IR" sz="3200" b="1" dirty="0">
                <a:solidFill>
                  <a:srgbClr val="00B050"/>
                </a:solidFill>
                <a:cs typeface="B Mitra" panose="00000400000000000000" pitchFamily="2" charset="-78"/>
              </a:rPr>
              <a:t>ابزارهای دیگر</a:t>
            </a:r>
            <a:endParaRPr lang="en-US" sz="3200" b="1" dirty="0">
              <a:solidFill>
                <a:srgbClr val="00B050"/>
              </a:solidFill>
              <a:cs typeface="B Mitra" panose="00000400000000000000" pitchFamily="2" charset="-78"/>
            </a:endParaRPr>
          </a:p>
          <a:p>
            <a:pPr lvl="1"/>
            <a:r>
              <a:rPr lang="fa-IR" sz="3200" b="1" dirty="0" smtClean="0">
                <a:cs typeface="B Mitra" panose="00000400000000000000" pitchFamily="2" charset="-78"/>
              </a:rPr>
              <a:t>اعمال </a:t>
            </a:r>
            <a:r>
              <a:rPr lang="fa-IR" sz="3200" b="1" dirty="0">
                <a:cs typeface="B Mitra" panose="00000400000000000000" pitchFamily="2" charset="-78"/>
              </a:rPr>
              <a:t>محدودیت ها یا </a:t>
            </a:r>
            <a:r>
              <a:rPr lang="en-US" sz="3200" b="1" dirty="0">
                <a:cs typeface="B Mitra" panose="00000400000000000000" pitchFamily="2" charset="-78"/>
              </a:rPr>
              <a:t>Limits</a:t>
            </a:r>
            <a:r>
              <a:rPr lang="fa-IR" sz="3200" b="1" dirty="0">
                <a:cs typeface="B Mitra" panose="00000400000000000000" pitchFamily="2" charset="-78"/>
              </a:rPr>
              <a:t> </a:t>
            </a:r>
            <a:endParaRPr lang="en-US" sz="3200" b="1" dirty="0">
              <a:cs typeface="B Mitra" panose="00000400000000000000" pitchFamily="2" charset="-78"/>
            </a:endParaRPr>
          </a:p>
          <a:p>
            <a:pPr lvl="1"/>
            <a:r>
              <a:rPr lang="fa-IR" sz="3200" b="1" dirty="0" smtClean="0">
                <a:cs typeface="B Mitra" panose="00000400000000000000" pitchFamily="2" charset="-78"/>
              </a:rPr>
              <a:t>جستجوی </a:t>
            </a:r>
            <a:r>
              <a:rPr lang="fa-IR" sz="3200" b="1" dirty="0">
                <a:cs typeface="B Mitra" panose="00000400000000000000" pitchFamily="2" charset="-78"/>
              </a:rPr>
              <a:t>تگ ها یا </a:t>
            </a:r>
            <a:r>
              <a:rPr lang="en-US" sz="3200" b="1" dirty="0">
                <a:cs typeface="B Mitra" panose="00000400000000000000" pitchFamily="2" charset="-78"/>
              </a:rPr>
              <a:t>Search Field Tags</a:t>
            </a:r>
          </a:p>
          <a:p>
            <a:pPr lvl="1"/>
            <a:r>
              <a:rPr lang="fa-IR" sz="3200" b="1" dirty="0" smtClean="0">
                <a:cs typeface="B Mitra" panose="00000400000000000000" pitchFamily="2" charset="-78"/>
              </a:rPr>
              <a:t>جستجوی </a:t>
            </a:r>
            <a:r>
              <a:rPr lang="fa-IR" sz="3200" b="1" dirty="0">
                <a:cs typeface="B Mitra" panose="00000400000000000000" pitchFamily="2" charset="-78"/>
              </a:rPr>
              <a:t>سرعنوان های موضوعی پزشکی یا </a:t>
            </a:r>
            <a:r>
              <a:rPr lang="en-US" sz="3200" b="1" dirty="0">
                <a:cs typeface="B Mitra" panose="00000400000000000000" pitchFamily="2" charset="-78"/>
              </a:rPr>
              <a:t>MESH</a:t>
            </a:r>
          </a:p>
          <a:p>
            <a:pPr lvl="1" algn="r">
              <a:buFont typeface="Wingdings" pitchFamily="2" charset="2"/>
              <a:buNone/>
            </a:pPr>
            <a:endParaRPr lang="en-US" sz="2100" dirty="0"/>
          </a:p>
          <a:p>
            <a:pPr algn="r"/>
            <a:endParaRPr lang="en-US" sz="2400" dirty="0"/>
          </a:p>
        </p:txBody>
      </p:sp>
    </p:spTree>
    <p:extLst>
      <p:ext uri="{BB962C8B-B14F-4D97-AF65-F5344CB8AC3E}">
        <p14:creationId xmlns:p14="http://schemas.microsoft.com/office/powerpoint/2010/main" val="98770628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21858"/>
                                        </p:tgtEl>
                                        <p:attrNameLst>
                                          <p:attrName>style.visibility</p:attrName>
                                        </p:attrNameLst>
                                      </p:cBhvr>
                                      <p:to>
                                        <p:strVal val="visible"/>
                                      </p:to>
                                    </p:set>
                                    <p:animEffect transition="in" filter="dissolve">
                                      <p:cBhvr>
                                        <p:cTn id="7" dur="500"/>
                                        <p:tgtEl>
                                          <p:spTgt spid="12185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1859">
                                            <p:txEl>
                                              <p:pRg st="0" end="0"/>
                                            </p:txEl>
                                          </p:spTgt>
                                        </p:tgtEl>
                                        <p:attrNameLst>
                                          <p:attrName>style.visibility</p:attrName>
                                        </p:attrNameLst>
                                      </p:cBhvr>
                                      <p:to>
                                        <p:strVal val="visible"/>
                                      </p:to>
                                    </p:set>
                                    <p:animEffect transition="in" filter="dissolve">
                                      <p:cBhvr>
                                        <p:cTn id="12" dur="500"/>
                                        <p:tgtEl>
                                          <p:spTgt spid="121859">
                                            <p:txEl>
                                              <p:pRg st="0" end="0"/>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21859">
                                            <p:txEl>
                                              <p:pRg st="1" end="1"/>
                                            </p:txEl>
                                          </p:spTgt>
                                        </p:tgtEl>
                                        <p:attrNameLst>
                                          <p:attrName>style.visibility</p:attrName>
                                        </p:attrNameLst>
                                      </p:cBhvr>
                                      <p:to>
                                        <p:strVal val="visible"/>
                                      </p:to>
                                    </p:set>
                                    <p:animEffect transition="in" filter="dissolve">
                                      <p:cBhvr>
                                        <p:cTn id="15" dur="500"/>
                                        <p:tgtEl>
                                          <p:spTgt spid="121859">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21859">
                                            <p:txEl>
                                              <p:pRg st="2" end="2"/>
                                            </p:txEl>
                                          </p:spTgt>
                                        </p:tgtEl>
                                        <p:attrNameLst>
                                          <p:attrName>style.visibility</p:attrName>
                                        </p:attrNameLst>
                                      </p:cBhvr>
                                      <p:to>
                                        <p:strVal val="visible"/>
                                      </p:to>
                                    </p:set>
                                    <p:animEffect transition="in" filter="dissolve">
                                      <p:cBhvr>
                                        <p:cTn id="20" dur="500"/>
                                        <p:tgtEl>
                                          <p:spTgt spid="121859">
                                            <p:txEl>
                                              <p:pRg st="2" end="2"/>
                                            </p:txEl>
                                          </p:spTgt>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21859">
                                            <p:txEl>
                                              <p:pRg st="3" end="3"/>
                                            </p:txEl>
                                          </p:spTgt>
                                        </p:tgtEl>
                                        <p:attrNameLst>
                                          <p:attrName>style.visibility</p:attrName>
                                        </p:attrNameLst>
                                      </p:cBhvr>
                                      <p:to>
                                        <p:strVal val="visible"/>
                                      </p:to>
                                    </p:set>
                                    <p:animEffect transition="in" filter="dissolve">
                                      <p:cBhvr>
                                        <p:cTn id="23" dur="500"/>
                                        <p:tgtEl>
                                          <p:spTgt spid="121859">
                                            <p:txEl>
                                              <p:pRg st="3" end="3"/>
                                            </p:txEl>
                                          </p:spTgt>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121859">
                                            <p:txEl>
                                              <p:pRg st="4" end="4"/>
                                            </p:txEl>
                                          </p:spTgt>
                                        </p:tgtEl>
                                        <p:attrNameLst>
                                          <p:attrName>style.visibility</p:attrName>
                                        </p:attrNameLst>
                                      </p:cBhvr>
                                      <p:to>
                                        <p:strVal val="visible"/>
                                      </p:to>
                                    </p:set>
                                    <p:animEffect transition="in" filter="dissolve">
                                      <p:cBhvr>
                                        <p:cTn id="26" dur="500"/>
                                        <p:tgtEl>
                                          <p:spTgt spid="121859">
                                            <p:txEl>
                                              <p:pRg st="4" end="4"/>
                                            </p:txEl>
                                          </p:spTgt>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121859">
                                            <p:txEl>
                                              <p:pRg st="5" end="5"/>
                                            </p:txEl>
                                          </p:spTgt>
                                        </p:tgtEl>
                                        <p:attrNameLst>
                                          <p:attrName>style.visibility</p:attrName>
                                        </p:attrNameLst>
                                      </p:cBhvr>
                                      <p:to>
                                        <p:strVal val="visible"/>
                                      </p:to>
                                    </p:set>
                                    <p:animEffect transition="in" filter="dissolve">
                                      <p:cBhvr>
                                        <p:cTn id="29" dur="500"/>
                                        <p:tgtEl>
                                          <p:spTgt spid="12185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8" grpId="0"/>
      <p:bldP spid="121859"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r>
              <a:rPr lang="en-US" b="1" dirty="0">
                <a:solidFill>
                  <a:schemeClr val="tx2">
                    <a:lumMod val="60000"/>
                    <a:lumOff val="40000"/>
                  </a:schemeClr>
                </a:solidFill>
                <a:latin typeface="Times" pitchFamily="18" charset="0"/>
                <a:cs typeface="Times" pitchFamily="18" charset="0"/>
              </a:rPr>
              <a:t>PubMed – Additional Tools</a:t>
            </a:r>
          </a:p>
        </p:txBody>
      </p:sp>
      <p:sp>
        <p:nvSpPr>
          <p:cNvPr id="132099" name="Rectangle 3"/>
          <p:cNvSpPr>
            <a:spLocks noGrp="1" noChangeArrowheads="1"/>
          </p:cNvSpPr>
          <p:nvPr>
            <p:ph idx="1"/>
          </p:nvPr>
        </p:nvSpPr>
        <p:spPr/>
        <p:txBody>
          <a:bodyPr>
            <a:normAutofit/>
          </a:bodyPr>
          <a:lstStyle/>
          <a:p>
            <a:pPr>
              <a:lnSpc>
                <a:spcPct val="90000"/>
              </a:lnSpc>
            </a:pPr>
            <a:r>
              <a:rPr lang="fa-IR" sz="3200" b="1" dirty="0">
                <a:solidFill>
                  <a:srgbClr val="00B050"/>
                </a:solidFill>
                <a:cs typeface="B Mitra" panose="00000400000000000000" pitchFamily="2" charset="-78"/>
              </a:rPr>
              <a:t>اعمال محدودیت ها یا </a:t>
            </a:r>
            <a:r>
              <a:rPr lang="en-US" sz="3200" b="1" dirty="0">
                <a:solidFill>
                  <a:srgbClr val="00B050"/>
                </a:solidFill>
                <a:cs typeface="B Mitra" panose="00000400000000000000" pitchFamily="2" charset="-78"/>
              </a:rPr>
              <a:t>Limits</a:t>
            </a:r>
            <a:r>
              <a:rPr lang="fa-IR" sz="3200" b="1" dirty="0">
                <a:solidFill>
                  <a:srgbClr val="00B050"/>
                </a:solidFill>
                <a:cs typeface="B Mitra" panose="00000400000000000000" pitchFamily="2" charset="-78"/>
              </a:rPr>
              <a:t> بر اساس: </a:t>
            </a:r>
          </a:p>
          <a:p>
            <a:pPr lvl="1">
              <a:lnSpc>
                <a:spcPct val="90000"/>
              </a:lnSpc>
            </a:pPr>
            <a:r>
              <a:rPr lang="fa-IR" sz="3200" b="1" dirty="0" smtClean="0">
                <a:cs typeface="B Mitra" panose="00000400000000000000" pitchFamily="2" charset="-78"/>
              </a:rPr>
              <a:t>سن</a:t>
            </a:r>
            <a:r>
              <a:rPr lang="en-US" sz="3200" b="1" dirty="0">
                <a:cs typeface="B Mitra" panose="00000400000000000000" pitchFamily="2" charset="-78"/>
              </a:rPr>
              <a:t>, </a:t>
            </a:r>
            <a:r>
              <a:rPr lang="fa-IR" sz="3200" b="1" dirty="0">
                <a:cs typeface="B Mitra" panose="00000400000000000000" pitchFamily="2" charset="-78"/>
              </a:rPr>
              <a:t>جنس</a:t>
            </a:r>
            <a:r>
              <a:rPr lang="en-US" sz="3200" b="1" dirty="0">
                <a:cs typeface="B Mitra" panose="00000400000000000000" pitchFamily="2" charset="-78"/>
              </a:rPr>
              <a:t>, </a:t>
            </a:r>
            <a:r>
              <a:rPr lang="fa-IR" sz="3200" b="1" dirty="0">
                <a:cs typeface="B Mitra" panose="00000400000000000000" pitchFamily="2" charset="-78"/>
              </a:rPr>
              <a:t>نوع </a:t>
            </a:r>
            <a:r>
              <a:rPr lang="fa-IR" sz="3200" b="1" dirty="0" smtClean="0">
                <a:cs typeface="B Mitra" panose="00000400000000000000" pitchFamily="2" charset="-78"/>
              </a:rPr>
              <a:t>مطالعه </a:t>
            </a:r>
            <a:r>
              <a:rPr lang="en-US" sz="3200" b="1" dirty="0" err="1" smtClean="0">
                <a:cs typeface="B Mitra" panose="00000400000000000000" pitchFamily="2" charset="-78"/>
              </a:rPr>
              <a:t>etc</a:t>
            </a:r>
            <a:endParaRPr lang="fa-IR" sz="3200" b="1" dirty="0" smtClean="0">
              <a:cs typeface="B Mitra" panose="00000400000000000000" pitchFamily="2" charset="-78"/>
            </a:endParaRPr>
          </a:p>
          <a:p>
            <a:pPr lvl="1" algn="r">
              <a:lnSpc>
                <a:spcPct val="90000"/>
              </a:lnSpc>
            </a:pPr>
            <a:endParaRPr lang="en-US" sz="3200" b="1" dirty="0">
              <a:cs typeface="B Mitra" panose="00000400000000000000" pitchFamily="2" charset="-78"/>
            </a:endParaRPr>
          </a:p>
          <a:p>
            <a:pPr algn="r">
              <a:lnSpc>
                <a:spcPct val="90000"/>
              </a:lnSpc>
            </a:pPr>
            <a:r>
              <a:rPr lang="fa-IR" sz="3200" b="1" dirty="0">
                <a:solidFill>
                  <a:srgbClr val="00B050"/>
                </a:solidFill>
                <a:cs typeface="B Mitra" panose="00000400000000000000" pitchFamily="2" charset="-78"/>
              </a:rPr>
              <a:t>عملگرهای بولی</a:t>
            </a:r>
            <a:endParaRPr lang="en-US" sz="3200" b="1" dirty="0">
              <a:solidFill>
                <a:srgbClr val="00B050"/>
              </a:solidFill>
              <a:cs typeface="B Mitra" panose="00000400000000000000" pitchFamily="2" charset="-78"/>
            </a:endParaRPr>
          </a:p>
          <a:p>
            <a:pPr lvl="1" algn="r">
              <a:lnSpc>
                <a:spcPct val="90000"/>
              </a:lnSpc>
            </a:pPr>
            <a:r>
              <a:rPr lang="en-US" sz="3200" b="1" dirty="0">
                <a:cs typeface="B Mitra" panose="00000400000000000000" pitchFamily="2" charset="-78"/>
              </a:rPr>
              <a:t>And, OR, NOT</a:t>
            </a:r>
          </a:p>
        </p:txBody>
      </p:sp>
    </p:spTree>
    <p:extLst>
      <p:ext uri="{BB962C8B-B14F-4D97-AF65-F5344CB8AC3E}">
        <p14:creationId xmlns:p14="http://schemas.microsoft.com/office/powerpoint/2010/main" val="7286620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32098"/>
                                        </p:tgtEl>
                                        <p:attrNameLst>
                                          <p:attrName>style.visibility</p:attrName>
                                        </p:attrNameLst>
                                      </p:cBhvr>
                                      <p:to>
                                        <p:strVal val="visible"/>
                                      </p:to>
                                    </p:set>
                                    <p:animEffect transition="in" filter="dissolve">
                                      <p:cBhvr>
                                        <p:cTn id="7" dur="500"/>
                                        <p:tgtEl>
                                          <p:spTgt spid="1320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2099">
                                            <p:txEl>
                                              <p:pRg st="0" end="0"/>
                                            </p:txEl>
                                          </p:spTgt>
                                        </p:tgtEl>
                                        <p:attrNameLst>
                                          <p:attrName>style.visibility</p:attrName>
                                        </p:attrNameLst>
                                      </p:cBhvr>
                                      <p:to>
                                        <p:strVal val="visible"/>
                                      </p:to>
                                    </p:set>
                                    <p:animEffect transition="in" filter="dissolve">
                                      <p:cBhvr>
                                        <p:cTn id="12" dur="500"/>
                                        <p:tgtEl>
                                          <p:spTgt spid="132099">
                                            <p:txEl>
                                              <p:pRg st="0" end="0"/>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32099">
                                            <p:txEl>
                                              <p:pRg st="1" end="1"/>
                                            </p:txEl>
                                          </p:spTgt>
                                        </p:tgtEl>
                                        <p:attrNameLst>
                                          <p:attrName>style.visibility</p:attrName>
                                        </p:attrNameLst>
                                      </p:cBhvr>
                                      <p:to>
                                        <p:strVal val="visible"/>
                                      </p:to>
                                    </p:set>
                                    <p:animEffect transition="in" filter="dissolve">
                                      <p:cBhvr>
                                        <p:cTn id="15" dur="500"/>
                                        <p:tgtEl>
                                          <p:spTgt spid="132099">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32099">
                                            <p:txEl>
                                              <p:pRg st="3" end="3"/>
                                            </p:txEl>
                                          </p:spTgt>
                                        </p:tgtEl>
                                        <p:attrNameLst>
                                          <p:attrName>style.visibility</p:attrName>
                                        </p:attrNameLst>
                                      </p:cBhvr>
                                      <p:to>
                                        <p:strVal val="visible"/>
                                      </p:to>
                                    </p:set>
                                    <p:animEffect transition="in" filter="dissolve">
                                      <p:cBhvr>
                                        <p:cTn id="20" dur="500"/>
                                        <p:tgtEl>
                                          <p:spTgt spid="132099">
                                            <p:txEl>
                                              <p:pRg st="3" end="3"/>
                                            </p:txEl>
                                          </p:spTgt>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32099">
                                            <p:txEl>
                                              <p:pRg st="4" end="4"/>
                                            </p:txEl>
                                          </p:spTgt>
                                        </p:tgtEl>
                                        <p:attrNameLst>
                                          <p:attrName>style.visibility</p:attrName>
                                        </p:attrNameLst>
                                      </p:cBhvr>
                                      <p:to>
                                        <p:strVal val="visible"/>
                                      </p:to>
                                    </p:set>
                                    <p:animEffect transition="in" filter="dissolve">
                                      <p:cBhvr>
                                        <p:cTn id="23" dur="500"/>
                                        <p:tgtEl>
                                          <p:spTgt spid="1320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8" grpId="0" animBg="1"/>
      <p:bldP spid="13209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b="1" dirty="0">
                <a:solidFill>
                  <a:srgbClr val="00B0F0"/>
                </a:solidFill>
                <a:latin typeface="Times" pitchFamily="18" charset="0"/>
                <a:cs typeface="A EntezareZohoor B4" panose="00000700000000000000" pitchFamily="2" charset="-78"/>
              </a:rPr>
              <a:t>جستجوی ساده در پابمد</a:t>
            </a:r>
          </a:p>
        </p:txBody>
      </p:sp>
      <p:sp>
        <p:nvSpPr>
          <p:cNvPr id="3" name="Content Placeholder 2"/>
          <p:cNvSpPr>
            <a:spLocks noGrp="1"/>
          </p:cNvSpPr>
          <p:nvPr>
            <p:ph idx="1"/>
          </p:nvPr>
        </p:nvSpPr>
        <p:spPr/>
        <p:txBody>
          <a:bodyPr>
            <a:normAutofit/>
          </a:bodyPr>
          <a:lstStyle/>
          <a:p>
            <a:pPr marL="571500" indent="-457200" algn="r">
              <a:buFont typeface="+mj-lt"/>
              <a:buAutoNum type="arabicPeriod"/>
            </a:pPr>
            <a:r>
              <a:rPr lang="fa-IR" sz="2400" b="1" dirty="0" smtClean="0">
                <a:solidFill>
                  <a:srgbClr val="0A0906"/>
                </a:solidFill>
                <a:cs typeface="B Mitra" panose="00000400000000000000" pitchFamily="2" charset="-78"/>
              </a:rPr>
              <a:t> مفاهیم اصلی پرسش مورد نظر را استخراج نمایید</a:t>
            </a:r>
            <a:endParaRPr lang="en-US" sz="2400" b="1" dirty="0" smtClean="0">
              <a:solidFill>
                <a:srgbClr val="0A0906"/>
              </a:solidFill>
              <a:cs typeface="B Mitra" panose="00000400000000000000" pitchFamily="2" charset="-78"/>
            </a:endParaRPr>
          </a:p>
          <a:p>
            <a:pPr marL="571500" indent="-457200" algn="l">
              <a:buFont typeface="+mj-lt"/>
              <a:buAutoNum type="arabicPeriod"/>
            </a:pPr>
            <a:endParaRPr lang="en-US" sz="2400" b="1" dirty="0">
              <a:solidFill>
                <a:srgbClr val="0A0906"/>
              </a:solidFill>
              <a:cs typeface="B Mitra" panose="00000400000000000000" pitchFamily="2" charset="-78"/>
            </a:endParaRPr>
          </a:p>
          <a:p>
            <a:pPr marL="571500" indent="-457200" algn="r">
              <a:buFont typeface="+mj-lt"/>
              <a:buAutoNum type="arabicPeriod"/>
            </a:pPr>
            <a:r>
              <a:rPr lang="fa-IR" sz="2400" b="1" dirty="0" smtClean="0">
                <a:solidFill>
                  <a:srgbClr val="0A0906"/>
                </a:solidFill>
                <a:cs typeface="B Mitra" panose="00000400000000000000" pitchFamily="2" charset="-78"/>
              </a:rPr>
              <a:t>وژگان یا مفاهیم استخراج شده را در کادر جستجو وارد کنید</a:t>
            </a:r>
            <a:endParaRPr lang="en-US" sz="2400" b="1" dirty="0" smtClean="0">
              <a:solidFill>
                <a:srgbClr val="0A0906"/>
              </a:solidFill>
              <a:cs typeface="B Mitra" panose="00000400000000000000" pitchFamily="2" charset="-78"/>
            </a:endParaRPr>
          </a:p>
          <a:p>
            <a:pPr marL="571500" indent="-457200" algn="r">
              <a:buFont typeface="+mj-lt"/>
              <a:buAutoNum type="arabicPeriod"/>
            </a:pPr>
            <a:endParaRPr lang="en-US" sz="2400" b="1" dirty="0">
              <a:solidFill>
                <a:srgbClr val="0A0906"/>
              </a:solidFill>
              <a:cs typeface="B Mitra" panose="00000400000000000000" pitchFamily="2" charset="-78"/>
            </a:endParaRPr>
          </a:p>
          <a:p>
            <a:pPr marL="571500" indent="-457200" algn="r">
              <a:buFont typeface="+mj-lt"/>
              <a:buAutoNum type="arabicPeriod"/>
            </a:pPr>
            <a:r>
              <a:rPr lang="fa-IR" sz="2400" b="1" dirty="0" smtClean="0">
                <a:solidFill>
                  <a:srgbClr val="0A0906"/>
                </a:solidFill>
                <a:cs typeface="B Mitra" panose="00000400000000000000" pitchFamily="2" charset="-78"/>
              </a:rPr>
              <a:t>جستجو را انجام دهید</a:t>
            </a:r>
          </a:p>
          <a:p>
            <a:pPr marL="571500" indent="-457200" algn="r">
              <a:buFont typeface="+mj-lt"/>
              <a:buAutoNum type="arabicPeriod"/>
            </a:pPr>
            <a:endParaRPr lang="fa-IR" sz="2400" b="1" dirty="0">
              <a:solidFill>
                <a:srgbClr val="0A0906"/>
              </a:solidFill>
              <a:cs typeface="B Mitra" panose="00000400000000000000" pitchFamily="2" charset="-78"/>
            </a:endParaRPr>
          </a:p>
          <a:p>
            <a:pPr marL="571500" indent="-457200" algn="r">
              <a:buFont typeface="+mj-lt"/>
              <a:buAutoNum type="arabicPeriod"/>
            </a:pPr>
            <a:r>
              <a:rPr lang="fa-IR" sz="2400" b="1" dirty="0" smtClean="0">
                <a:solidFill>
                  <a:srgbClr val="0A0906"/>
                </a:solidFill>
                <a:cs typeface="B Mitra" panose="00000400000000000000" pitchFamily="2" charset="-78"/>
              </a:rPr>
              <a:t>با استفاده از </a:t>
            </a:r>
            <a:r>
              <a:rPr lang="en-US" sz="2400" b="1" dirty="0" smtClean="0">
                <a:solidFill>
                  <a:srgbClr val="0A0906"/>
                </a:solidFill>
                <a:cs typeface="B Mitra" panose="00000400000000000000" pitchFamily="2" charset="-78"/>
              </a:rPr>
              <a:t>Limits</a:t>
            </a:r>
            <a:r>
              <a:rPr lang="fa-IR" sz="2400" b="1" dirty="0" smtClean="0">
                <a:solidFill>
                  <a:srgbClr val="0A0906"/>
                </a:solidFill>
                <a:cs typeface="B Mitra" panose="00000400000000000000" pitchFamily="2" charset="-78"/>
              </a:rPr>
              <a:t> نتایج را محدود کنید. </a:t>
            </a:r>
            <a:endParaRPr lang="en-US" sz="2400" b="1" dirty="0">
              <a:solidFill>
                <a:srgbClr val="0A0906"/>
              </a:solidFill>
              <a:cs typeface="B Mitra" panose="00000400000000000000" pitchFamily="2" charset="-78"/>
            </a:endParaRPr>
          </a:p>
          <a:p>
            <a:pPr marL="571500" indent="-457200" algn="r">
              <a:buFont typeface="+mj-lt"/>
              <a:buAutoNum type="arabicPeriod"/>
            </a:pPr>
            <a:endParaRPr lang="fa-IR" sz="2400" b="1" dirty="0">
              <a:solidFill>
                <a:srgbClr val="0A0906"/>
              </a:solidFill>
              <a:cs typeface="B Mitra" panose="00000400000000000000" pitchFamily="2" charset="-78"/>
            </a:endParaRPr>
          </a:p>
        </p:txBody>
      </p:sp>
    </p:spTree>
    <p:extLst>
      <p:ext uri="{BB962C8B-B14F-4D97-AF65-F5344CB8AC3E}">
        <p14:creationId xmlns:p14="http://schemas.microsoft.com/office/powerpoint/2010/main" val="41393401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4.xml><?xml version="1.0" encoding="utf-8"?>
<a:theme xmlns:a="http://schemas.openxmlformats.org/drawingml/2006/main" name="1_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412</TotalTime>
  <Words>1452</Words>
  <Application>Microsoft Office PowerPoint</Application>
  <PresentationFormat>On-screen Show (4:3)</PresentationFormat>
  <Paragraphs>173</Paragraphs>
  <Slides>32</Slides>
  <Notes>5</Notes>
  <HiddenSlides>0</HiddenSlides>
  <MMClips>0</MMClips>
  <ScaleCrop>false</ScaleCrop>
  <HeadingPairs>
    <vt:vector size="6" baseType="variant">
      <vt:variant>
        <vt:lpstr>Fonts Used</vt:lpstr>
      </vt:variant>
      <vt:variant>
        <vt:i4>18</vt:i4>
      </vt:variant>
      <vt:variant>
        <vt:lpstr>Theme</vt:lpstr>
      </vt:variant>
      <vt:variant>
        <vt:i4>4</vt:i4>
      </vt:variant>
      <vt:variant>
        <vt:lpstr>Slide Titles</vt:lpstr>
      </vt:variant>
      <vt:variant>
        <vt:i4>32</vt:i4>
      </vt:variant>
    </vt:vector>
  </HeadingPairs>
  <TitlesOfParts>
    <vt:vector size="54" baseType="lpstr">
      <vt:lpstr>ＭＳ Ｐゴシック</vt:lpstr>
      <vt:lpstr>2  Aseman</vt:lpstr>
      <vt:lpstr>2  Elham</vt:lpstr>
      <vt:lpstr>A EntezareZohoor B4</vt:lpstr>
      <vt:lpstr>Aharoni</vt:lpstr>
      <vt:lpstr>Arial</vt:lpstr>
      <vt:lpstr>B Davat</vt:lpstr>
      <vt:lpstr>B Homa</vt:lpstr>
      <vt:lpstr>B Lotus</vt:lpstr>
      <vt:lpstr>B Mitra</vt:lpstr>
      <vt:lpstr>B Titr</vt:lpstr>
      <vt:lpstr>B Yekan</vt:lpstr>
      <vt:lpstr>Calibri</vt:lpstr>
      <vt:lpstr>Cambria</vt:lpstr>
      <vt:lpstr>Garamond</vt:lpstr>
      <vt:lpstr>Times</vt:lpstr>
      <vt:lpstr>Times New Roman</vt:lpstr>
      <vt:lpstr>Wingdings</vt:lpstr>
      <vt:lpstr>Adjacency</vt:lpstr>
      <vt:lpstr>Office Theme</vt:lpstr>
      <vt:lpstr>Organic</vt:lpstr>
      <vt:lpstr>1_Organic</vt:lpstr>
      <vt:lpstr>PowerPoint Presentation</vt:lpstr>
      <vt:lpstr>PowerPoint Presentation</vt:lpstr>
      <vt:lpstr>شیوه دسترسی</vt:lpstr>
      <vt:lpstr>PowerPoint Presentation</vt:lpstr>
      <vt:lpstr>معرفی پایگاه های اطلاعاتی مورد اشتراک</vt:lpstr>
      <vt:lpstr>روش های جستجو در پابمد</vt:lpstr>
      <vt:lpstr>مرور جستجو در پابمد</vt:lpstr>
      <vt:lpstr>PubMed – Additional Tools</vt:lpstr>
      <vt:lpstr>جستجوی ساده در پابمد</vt:lpstr>
      <vt:lpstr>جستجوی پیشرفته پابمد</vt:lpstr>
      <vt:lpstr>معرفی پایگاه های اطلاعاتی مورد اشتراک</vt:lpstr>
      <vt:lpstr>PowerPoint Presentation</vt:lpstr>
      <vt:lpstr>جستجو در فیلدها بخش جستجوی ساده</vt:lpstr>
      <vt:lpstr>جستجوی نویسنده : Author Search</vt:lpstr>
      <vt:lpstr>جستجوی منابع استناد شده: Cited Reference Search</vt:lpstr>
      <vt:lpstr>جستجوی پیشرفته: Advanced Search</vt:lpstr>
      <vt:lpstr>معرفی پایگاه های اطلاعاتی مورد اشتراک</vt:lpstr>
      <vt:lpstr>Search in Scopus</vt:lpstr>
      <vt:lpstr>PowerPoint Presentation</vt:lpstr>
      <vt:lpstr>PowerPoint Presentation</vt:lpstr>
      <vt:lpstr>PowerPoint Presentation</vt:lpstr>
      <vt:lpstr>PowerPoint Presentation</vt:lpstr>
      <vt:lpstr>PowerPoint Presentation</vt:lpstr>
      <vt:lpstr>معرفی پایگاه های اطلاعاتی مورد اشتراک</vt:lpstr>
      <vt:lpstr>معرفی پایگاه های اطلاعاتی مورد اشتراک</vt:lpstr>
      <vt:lpstr>معرفی پایگاه های اطلاعاتی مورد اشتراک</vt:lpstr>
      <vt:lpstr>معرفی پایگاه های اطلاعاتی مورد اشتراک</vt:lpstr>
      <vt:lpstr>معرفی پایگاه های اطلاعاتی مورد اشتراک</vt:lpstr>
      <vt:lpstr>روش های جستجو در ScienceDirect:</vt:lpstr>
      <vt:lpstr>معرفی پایگاه های اطلاعاتی مورد اشتراک</vt:lpstr>
      <vt:lpstr>معرفی پایگاه های اطلاعاتی مورد اشتراک</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راهنمای آموزشی استفاده از ژورنال های الکترونیک و بانک های اطلاعاتی</dc:title>
  <dc:creator>mohammadi</dc:creator>
  <cp:lastModifiedBy>internet</cp:lastModifiedBy>
  <cp:revision>42</cp:revision>
  <dcterms:created xsi:type="dcterms:W3CDTF">2006-08-16T00:00:00Z</dcterms:created>
  <dcterms:modified xsi:type="dcterms:W3CDTF">2023-11-09T06:52:50Z</dcterms:modified>
</cp:coreProperties>
</file>